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92" r:id="rId3"/>
  </p:sldMasterIdLst>
  <p:notesMasterIdLst>
    <p:notesMasterId r:id="rId67"/>
  </p:notesMasterIdLst>
  <p:sldIdLst>
    <p:sldId id="287" r:id="rId4"/>
    <p:sldId id="362" r:id="rId5"/>
    <p:sldId id="298" r:id="rId6"/>
    <p:sldId id="384" r:id="rId7"/>
    <p:sldId id="257" r:id="rId8"/>
    <p:sldId id="259" r:id="rId9"/>
    <p:sldId id="260" r:id="rId10"/>
    <p:sldId id="261" r:id="rId11"/>
    <p:sldId id="361" r:id="rId12"/>
    <p:sldId id="299" r:id="rId13"/>
    <p:sldId id="385" r:id="rId14"/>
    <p:sldId id="301" r:id="rId15"/>
    <p:sldId id="386" r:id="rId16"/>
    <p:sldId id="300" r:id="rId17"/>
    <p:sldId id="397" r:id="rId18"/>
    <p:sldId id="262" r:id="rId19"/>
    <p:sldId id="264" r:id="rId20"/>
    <p:sldId id="366" r:id="rId21"/>
    <p:sldId id="288" r:id="rId22"/>
    <p:sldId id="322" r:id="rId23"/>
    <p:sldId id="387" r:id="rId24"/>
    <p:sldId id="388" r:id="rId25"/>
    <p:sldId id="389" r:id="rId26"/>
    <p:sldId id="390" r:id="rId27"/>
    <p:sldId id="367" r:id="rId28"/>
    <p:sldId id="324" r:id="rId29"/>
    <p:sldId id="368" r:id="rId30"/>
    <p:sldId id="325" r:id="rId31"/>
    <p:sldId id="369" r:id="rId32"/>
    <p:sldId id="326" r:id="rId33"/>
    <p:sldId id="370" r:id="rId34"/>
    <p:sldId id="327" r:id="rId35"/>
    <p:sldId id="328" r:id="rId36"/>
    <p:sldId id="391" r:id="rId37"/>
    <p:sldId id="371" r:id="rId38"/>
    <p:sldId id="329" r:id="rId39"/>
    <p:sldId id="372" r:id="rId40"/>
    <p:sldId id="330" r:id="rId41"/>
    <p:sldId id="392" r:id="rId42"/>
    <p:sldId id="373" r:id="rId43"/>
    <p:sldId id="331" r:id="rId44"/>
    <p:sldId id="332" r:id="rId45"/>
    <p:sldId id="363" r:id="rId46"/>
    <p:sldId id="374" r:id="rId47"/>
    <p:sldId id="319" r:id="rId48"/>
    <p:sldId id="393" r:id="rId49"/>
    <p:sldId id="379" r:id="rId50"/>
    <p:sldId id="375" r:id="rId51"/>
    <p:sldId id="376" r:id="rId52"/>
    <p:sldId id="395" r:id="rId53"/>
    <p:sldId id="396" r:id="rId54"/>
    <p:sldId id="402" r:id="rId55"/>
    <p:sldId id="381" r:id="rId56"/>
    <p:sldId id="365" r:id="rId57"/>
    <p:sldId id="382" r:id="rId58"/>
    <p:sldId id="377" r:id="rId59"/>
    <p:sldId id="399" r:id="rId60"/>
    <p:sldId id="400" r:id="rId61"/>
    <p:sldId id="401" r:id="rId62"/>
    <p:sldId id="383" r:id="rId63"/>
    <p:sldId id="317" r:id="rId64"/>
    <p:sldId id="378" r:id="rId65"/>
    <p:sldId id="310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W3" initials="K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39"/>
    <a:srgbClr val="FF15C2"/>
    <a:srgbClr val="CC0099"/>
    <a:srgbClr val="00FFFF"/>
    <a:srgbClr val="FFAFEA"/>
    <a:srgbClr val="FFE7E7"/>
    <a:srgbClr val="C9A6E4"/>
    <a:srgbClr val="FFFFF7"/>
    <a:srgbClr val="E6FCFE"/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9651" autoAdjust="0"/>
  </p:normalViewPr>
  <p:slideViewPr>
    <p:cSldViewPr snapToGrid="0" showGuides="1">
      <p:cViewPr>
        <p:scale>
          <a:sx n="110" d="100"/>
          <a:sy n="110" d="100"/>
        </p:scale>
        <p:origin x="-546" y="-234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16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commentAuthors" Target="commentAuthors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Процент исполнения по доходам от общего</a:t>
            </a:r>
            <a:r>
              <a:rPr lang="ru-RU" sz="1800" baseline="0" dirty="0" smtClean="0"/>
              <a:t> исполнения с начала года</a:t>
            </a:r>
            <a:endParaRPr lang="ru-RU" sz="18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701570338444407E-2"/>
          <c:y val="0.20383851642622505"/>
          <c:w val="0.52697592763659895"/>
          <c:h val="0.6622326554825201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dLbls>
            <c:dLbl>
              <c:idx val="0"/>
              <c:layout>
                <c:manualLayout>
                  <c:x val="-0.17338708659209123"/>
                  <c:y val="5.0140688483181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493451736664883E-2"/>
                  <c:y val="-3.7539204058219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4084457438627816E-2"/>
                  <c:y val="-6.4216070033259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1370705127548129E-2"/>
                  <c:y val="1.6272787446338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НАЛОГИ НА ПРИБЫЛЬ, ДОХОДЫ</c:v>
                </c:pt>
                <c:pt idx="1">
                  <c:v>Налоги на товары (работы, услуги), реализуемые на территории Российской Федерации</c:v>
                </c:pt>
                <c:pt idx="2">
                  <c:v>НАЛОГИ НА СОВОКУПНЫЙ ДОХОД, ИМУЩЕСТВО, ГОСУДАРСТВЕННАЯ ПОШЛИНА, ШТРАФЫ, ПРОЧИЕ ДОХОДЫ</c:v>
                </c:pt>
                <c:pt idx="3">
                  <c:v>Безвозмездные поступления от других бюджетов бюджетной системы Российской Федерации, кроме бюджетов государственных внебюджетных фондов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0.34100000000000003</c:v>
                </c:pt>
                <c:pt idx="1">
                  <c:v>1.4999999999999999E-2</c:v>
                </c:pt>
                <c:pt idx="2">
                  <c:v>4.5999999999999999E-2</c:v>
                </c:pt>
                <c:pt idx="3">
                  <c:v>0.56699999999999995</c:v>
                </c:pt>
                <c:pt idx="4">
                  <c:v>2.0000000000000001E-4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4968866988312812"/>
          <c:y val="0.15021878860440083"/>
          <c:w val="0.33899266559451285"/>
          <c:h val="0.72993000481965853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191 520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341214247659867E-3"/>
                  <c:y val="-3.3500455341032286E-17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59 997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682428495319734E-3"/>
                  <c:y val="-6.7000910682064571E-17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298 213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15C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191520</c:v>
                </c:pt>
                <c:pt idx="1">
                  <c:v>59997</c:v>
                </c:pt>
                <c:pt idx="2">
                  <c:v>298213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200 318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84 982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36485699063946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328 528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200318</c:v>
                </c:pt>
                <c:pt idx="1">
                  <c:v>84982</c:v>
                </c:pt>
                <c:pt idx="2">
                  <c:v>328528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75235328"/>
        <c:axId val="182689792"/>
        <c:axId val="277202176"/>
      </c:bar3DChart>
      <c:catAx>
        <c:axId val="2752353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82689792"/>
        <c:crosses val="autoZero"/>
        <c:auto val="1"/>
        <c:lblAlgn val="ctr"/>
        <c:lblOffset val="100"/>
        <c:noMultiLvlLbl val="0"/>
      </c:catAx>
      <c:valAx>
        <c:axId val="18268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5235328"/>
        <c:crosses val="autoZero"/>
        <c:crossBetween val="between"/>
      </c:valAx>
      <c:serAx>
        <c:axId val="277202176"/>
        <c:scaling>
          <c:orientation val="minMax"/>
        </c:scaling>
        <c:delete val="1"/>
        <c:axPos val="b"/>
        <c:majorTickMark val="out"/>
        <c:minorTickMark val="none"/>
        <c:tickLblPos val="nextTo"/>
        <c:crossAx val="182689792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FF15C2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102 123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146 708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119 201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102123</c:v>
                </c:pt>
                <c:pt idx="1">
                  <c:v>146708</c:v>
                </c:pt>
                <c:pt idx="2">
                  <c:v>119201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108 714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147 878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1413690380254084E-2"/>
                  <c:y val="3.3320179134992511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131 402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108714</c:v>
                </c:pt>
                <c:pt idx="1">
                  <c:v>147878</c:v>
                </c:pt>
                <c:pt idx="2">
                  <c:v>131402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81776640"/>
        <c:axId val="182690368"/>
        <c:axId val="280348544"/>
      </c:bar3DChart>
      <c:catAx>
        <c:axId val="2817766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82690368"/>
        <c:crosses val="autoZero"/>
        <c:auto val="1"/>
        <c:lblAlgn val="ctr"/>
        <c:lblOffset val="100"/>
        <c:noMultiLvlLbl val="0"/>
      </c:catAx>
      <c:valAx>
        <c:axId val="182690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1776640"/>
        <c:crosses val="autoZero"/>
        <c:crossBetween val="between"/>
      </c:valAx>
      <c:serAx>
        <c:axId val="280348544"/>
        <c:scaling>
          <c:orientation val="minMax"/>
        </c:scaling>
        <c:delete val="1"/>
        <c:axPos val="b"/>
        <c:majorTickMark val="out"/>
        <c:minorTickMark val="none"/>
        <c:tickLblPos val="nextTo"/>
        <c:crossAx val="182690368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938927840409855E-2"/>
                  <c:y val="0.1303635123241290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00B0F0"/>
                        </a:solidFill>
                      </a:rPr>
                      <a:t>86 758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265475378233173E-2"/>
                  <c:y val="0.1537620914592290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00B0F0"/>
                        </a:solidFill>
                      </a:rPr>
                      <a:t>80 011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612380302586441E-2"/>
                  <c:y val="0.123678203999814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00B0F0"/>
                        </a:solidFill>
                      </a:rPr>
                      <a:t>113 434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86758</c:v>
                </c:pt>
                <c:pt idx="1">
                  <c:v>78698</c:v>
                </c:pt>
                <c:pt idx="2">
                  <c:v>113434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FFAFEA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87 525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80 011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20440321864293E-2"/>
                  <c:y val="-6.6853083243143081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114 286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87525</c:v>
                </c:pt>
                <c:pt idx="1">
                  <c:v>80011</c:v>
                </c:pt>
                <c:pt idx="2">
                  <c:v>114286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3018496"/>
        <c:axId val="143344192"/>
        <c:axId val="278535296"/>
      </c:bar3DChart>
      <c:catAx>
        <c:axId val="1430184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3344192"/>
        <c:crosses val="autoZero"/>
        <c:auto val="1"/>
        <c:lblAlgn val="ctr"/>
        <c:lblOffset val="100"/>
        <c:noMultiLvlLbl val="0"/>
      </c:catAx>
      <c:valAx>
        <c:axId val="143344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018496"/>
        <c:crosses val="autoZero"/>
        <c:crossBetween val="between"/>
      </c:valAx>
      <c:serAx>
        <c:axId val="278535296"/>
        <c:scaling>
          <c:orientation val="minMax"/>
        </c:scaling>
        <c:delete val="1"/>
        <c:axPos val="b"/>
        <c:majorTickMark val="out"/>
        <c:minorTickMark val="none"/>
        <c:tickLblPos val="nextTo"/>
        <c:crossAx val="143344192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00B0F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6.932128654750213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4 526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9037235179359264E-3"/>
                  <c:y val="8.822709196954825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5 784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520774056272804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4 104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4519</c:v>
                </c:pt>
                <c:pt idx="1">
                  <c:v>5784</c:v>
                </c:pt>
                <c:pt idx="2">
                  <c:v>4104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CC0099"/>
                        </a:solidFill>
                      </a:rPr>
                      <a:t>4 519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CC0099"/>
                        </a:solidFill>
                      </a:rPr>
                      <a:t>5 725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4277926384517956E-3"/>
                  <c:y val="-5.6717416266138167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CC0099"/>
                        </a:solidFill>
                      </a:rPr>
                      <a:t>4 104</a:t>
                    </a:r>
                    <a:endParaRPr lang="en-US" dirty="0">
                      <a:solidFill>
                        <a:srgbClr val="FF15C2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CC0099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4526</c:v>
                </c:pt>
                <c:pt idx="1">
                  <c:v>5725</c:v>
                </c:pt>
                <c:pt idx="2">
                  <c:v>4104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84940288"/>
        <c:axId val="276335424"/>
        <c:axId val="0"/>
      </c:bar3DChart>
      <c:catAx>
        <c:axId val="284940288"/>
        <c:scaling>
          <c:orientation val="minMax"/>
        </c:scaling>
        <c:delete val="0"/>
        <c:axPos val="l"/>
        <c:majorTickMark val="out"/>
        <c:minorTickMark val="none"/>
        <c:tickLblPos val="nextTo"/>
        <c:crossAx val="276335424"/>
        <c:crosses val="autoZero"/>
        <c:auto val="1"/>
        <c:lblAlgn val="ctr"/>
        <c:lblOffset val="100"/>
        <c:noMultiLvlLbl val="0"/>
      </c:catAx>
      <c:valAx>
        <c:axId val="27633542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8494028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CC0099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94387089640523"/>
          <c:y val="6.6203698876954001E-2"/>
          <c:w val="0.72952275099912256"/>
          <c:h val="0.701080584639794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3.5223989441308695E-2"/>
                  <c:y val="0.125185051545732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11 394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102090642278336E-17"/>
                  <c:y val="7.222221695667697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10 597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482659627538272E-3"/>
                  <c:y val="4.814814463778470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18 951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11394</c:v>
                </c:pt>
                <c:pt idx="1">
                  <c:v>10597</c:v>
                </c:pt>
                <c:pt idx="2" formatCode="#,##0">
                  <c:v>18951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1701590497177828E-2"/>
                  <c:y val="8.124994402070785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11 394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10 597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830925590293045E-2"/>
                  <c:y val="-3.249997760828314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18 951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11394</c:v>
                </c:pt>
                <c:pt idx="1">
                  <c:v>10597</c:v>
                </c:pt>
                <c:pt idx="2">
                  <c:v>18951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285987840"/>
        <c:axId val="235158848"/>
        <c:axId val="0"/>
      </c:bar3DChart>
      <c:catAx>
        <c:axId val="285987840"/>
        <c:scaling>
          <c:orientation val="minMax"/>
        </c:scaling>
        <c:delete val="0"/>
        <c:axPos val="l"/>
        <c:majorTickMark val="out"/>
        <c:minorTickMark val="none"/>
        <c:tickLblPos val="nextTo"/>
        <c:crossAx val="235158848"/>
        <c:crosses val="autoZero"/>
        <c:auto val="1"/>
        <c:lblAlgn val="ctr"/>
        <c:lblOffset val="100"/>
        <c:noMultiLvlLbl val="0"/>
      </c:catAx>
      <c:valAx>
        <c:axId val="2351588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859878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256214564282099"/>
          <c:y val="4.0200999240871609E-2"/>
          <c:w val="0.72826148526168455"/>
          <c:h val="0.851688417742337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960830670402405E-2"/>
                  <c:y val="-1.1067126198727145E-1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66 156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33825873025555E-2"/>
                  <c:y val="6.036684025698211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105 527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70623002801806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95 949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15C2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66156</c:v>
                </c:pt>
                <c:pt idx="1">
                  <c:v>105527</c:v>
                </c:pt>
                <c:pt idx="2">
                  <c:v>95949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706230028018069E-2"/>
                  <c:y val="-6.036684025698211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69 003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6083067040240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111 175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029672521013553E-2"/>
                  <c:y val="-2.7667815496817862E-1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103 426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69003</c:v>
                </c:pt>
                <c:pt idx="1">
                  <c:v>111175</c:v>
                </c:pt>
                <c:pt idx="2">
                  <c:v>103426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94354944"/>
        <c:axId val="235514688"/>
        <c:axId val="0"/>
      </c:bar3DChart>
      <c:catAx>
        <c:axId val="2943549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35514688"/>
        <c:crosses val="autoZero"/>
        <c:auto val="1"/>
        <c:lblAlgn val="ctr"/>
        <c:lblOffset val="100"/>
        <c:noMultiLvlLbl val="0"/>
      </c:catAx>
      <c:valAx>
        <c:axId val="23551468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94354944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FF15C2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0"/>
              <c:layout>
                <c:manualLayout>
                  <c:x val="4.8219591259230895E-3"/>
                  <c:y val="9.8279455751162717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FF00"/>
                        </a:solidFill>
                      </a:rPr>
                      <a:t>15 122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329386888846346E-3"/>
                  <c:y val="0.1525026037518042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FF00"/>
                        </a:solidFill>
                      </a:rPr>
                      <a:t>13 917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1694473375020047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FF00"/>
                        </a:solidFill>
                      </a:rPr>
                      <a:t>14 799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15122</c:v>
                </c:pt>
                <c:pt idx="1">
                  <c:v>13917</c:v>
                </c:pt>
                <c:pt idx="2">
                  <c:v>14799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876856940730812E-2"/>
                  <c:y val="-1.694473375020048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15 309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14 245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8401562752860125E-17"/>
                  <c:y val="-1.355578700016037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14 990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15309</c:v>
                </c:pt>
                <c:pt idx="1">
                  <c:v>14245</c:v>
                </c:pt>
                <c:pt idx="2">
                  <c:v>14990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945920"/>
        <c:axId val="274242304"/>
        <c:axId val="330161280"/>
      </c:bar3DChart>
      <c:catAx>
        <c:axId val="1009459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74242304"/>
        <c:crosses val="autoZero"/>
        <c:auto val="1"/>
        <c:lblAlgn val="ctr"/>
        <c:lblOffset val="100"/>
        <c:noMultiLvlLbl val="0"/>
      </c:catAx>
      <c:valAx>
        <c:axId val="274242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945920"/>
        <c:crosses val="autoZero"/>
        <c:crossBetween val="between"/>
      </c:valAx>
      <c:serAx>
        <c:axId val="330161280"/>
        <c:scaling>
          <c:orientation val="minMax"/>
        </c:scaling>
        <c:delete val="1"/>
        <c:axPos val="b"/>
        <c:majorTickMark val="out"/>
        <c:minorTickMark val="none"/>
        <c:tickLblPos val="nextTo"/>
        <c:crossAx val="274242304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FFFF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689 027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768 137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867 310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689027</c:v>
                </c:pt>
                <c:pt idx="1">
                  <c:v>768137</c:v>
                </c:pt>
                <c:pt idx="2">
                  <c:v>867310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9523809523809252E-3"/>
                  <c:y val="0.1352215429011136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00B0F0"/>
                        </a:solidFill>
                      </a:rPr>
                      <a:t>676 649</a:t>
                    </a:r>
                    <a:endParaRPr lang="en-US" dirty="0">
                      <a:solidFill>
                        <a:srgbClr val="FF15C2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0416666666666612E-2"/>
                  <c:y val="0.2097735064076258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00B0F0"/>
                        </a:solidFill>
                      </a:rPr>
                      <a:t>759 121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9761904761905853E-3"/>
                  <c:y val="0.186386451025859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00B0F0"/>
                        </a:solidFill>
                      </a:rPr>
                      <a:t>865 734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676649</c:v>
                </c:pt>
                <c:pt idx="1">
                  <c:v>759121</c:v>
                </c:pt>
                <c:pt idx="2">
                  <c:v>865734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8821248"/>
        <c:axId val="275089664"/>
        <c:axId val="0"/>
      </c:bar3DChart>
      <c:catAx>
        <c:axId val="328821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75089664"/>
        <c:crosses val="autoZero"/>
        <c:auto val="1"/>
        <c:lblAlgn val="ctr"/>
        <c:lblOffset val="100"/>
        <c:noMultiLvlLbl val="0"/>
      </c:catAx>
      <c:valAx>
        <c:axId val="275089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8821248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b="1">
                <a:solidFill>
                  <a:srgbClr val="00B0F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20 903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54 780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259 964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20903</c:v>
                </c:pt>
                <c:pt idx="1">
                  <c:v>54780</c:v>
                </c:pt>
                <c:pt idx="2">
                  <c:v>259964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2.3075484950968179E-2"/>
                  <c:y val="3.2715623946899933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18 714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78848970329402E-2"/>
                  <c:y val="4.7586362104581802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39 856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217488119185405E-2"/>
                  <c:y val="5.0560509736118163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247 666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15C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18714</c:v>
                </c:pt>
                <c:pt idx="1">
                  <c:v>39856</c:v>
                </c:pt>
                <c:pt idx="2">
                  <c:v>247666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00984320"/>
        <c:axId val="174294720"/>
        <c:axId val="0"/>
      </c:bar3DChart>
      <c:catAx>
        <c:axId val="100984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4294720"/>
        <c:crosses val="autoZero"/>
        <c:auto val="1"/>
        <c:lblAlgn val="ctr"/>
        <c:lblOffset val="100"/>
        <c:noMultiLvlLbl val="0"/>
      </c:catAx>
      <c:valAx>
        <c:axId val="174294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984320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FF15C2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9.0868171552863544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7030A0"/>
                        </a:solidFill>
                      </a:rPr>
                      <a:t>12 </a:t>
                    </a:r>
                    <a:r>
                      <a:rPr lang="ru-RU" b="1" dirty="0" smtClean="0">
                        <a:solidFill>
                          <a:srgbClr val="7030A0"/>
                        </a:solidFill>
                      </a:rPr>
                      <a:t>306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11014323824589521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7030A0"/>
                        </a:solidFill>
                      </a:rPr>
                      <a:t>21 425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0080059086584014E-3"/>
                  <c:y val="0.11014323824589521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7030A0"/>
                        </a:solidFill>
                      </a:rPr>
                      <a:t>28 554</a:t>
                    </a:r>
                    <a:endParaRPr lang="ru-RU" b="1" dirty="0" smtClean="0">
                      <a:solidFill>
                        <a:srgbClr val="7030A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12306</c:v>
                </c:pt>
                <c:pt idx="1">
                  <c:v>21425</c:v>
                </c:pt>
                <c:pt idx="2">
                  <c:v>28554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5039043715357001E-3"/>
                  <c:y val="0.1597076954565480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12 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512008862987465E-3"/>
                  <c:y val="0.1762291811934322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20 022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040029543292467E-3"/>
                  <c:y val="0.1624612764126954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28 384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12224</c:v>
                </c:pt>
                <c:pt idx="1">
                  <c:v>20022</c:v>
                </c:pt>
                <c:pt idx="2">
                  <c:v>28384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2071936"/>
        <c:axId val="331228288"/>
        <c:axId val="0"/>
      </c:bar3DChart>
      <c:catAx>
        <c:axId val="3320719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31228288"/>
        <c:crosses val="autoZero"/>
        <c:auto val="1"/>
        <c:lblAlgn val="ctr"/>
        <c:lblOffset val="100"/>
        <c:noMultiLvlLbl val="0"/>
      </c:catAx>
      <c:valAx>
        <c:axId val="33122828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320719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7030A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035614491181478"/>
          <c:y val="0.19782174613720871"/>
          <c:w val="0.64788613537322082"/>
          <c:h val="0.8219625813407845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contrasting" dir="t"/>
            </a:scene3d>
            <a:sp3d prstMaterial="powder"/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8ED-416B-BF40-8CD76F67BD5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8ED-416B-BF40-8CD76F67BD5C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8ED-416B-BF40-8CD76F67BD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4E79-4710-814D-FC5D9E3405A1}"/>
              </c:ext>
            </c:extLst>
          </c:dPt>
          <c:dLbls>
            <c:dLbl>
              <c:idx val="0"/>
              <c:layout>
                <c:manualLayout>
                  <c:x val="1.3583705837245278E-2"/>
                  <c:y val="1.11228460742196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>
                        <a:solidFill>
                          <a:schemeClr val="tx1"/>
                        </a:solidFill>
                      </a:rPr>
                      <a:t>Субсидии</a:t>
                    </a:r>
                    <a:r>
                      <a:rPr lang="ru-RU" baseline="0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41,3  %</a:t>
                    </a:r>
                    <a:endParaRPr lang="ru-RU" baseline="0" dirty="0">
                      <a:solidFill>
                        <a:schemeClr val="tx1"/>
                      </a:solidFill>
                    </a:endParaRPr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solidFill>
                    <a:srgbClr val="6F6F74">
                      <a:alpha val="93000"/>
                    </a:srgb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5100245010941327"/>
                      <c:h val="0.169367145421903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8ED-416B-BF40-8CD76F67BD5C}"/>
                </c:ext>
              </c:extLst>
            </c:dLbl>
            <c:dLbl>
              <c:idx val="1"/>
              <c:layout>
                <c:manualLayout>
                  <c:x val="-5.5338942224692149E-2"/>
                  <c:y val="-0.168603775852076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ru-RU" sz="1330" b="1" i="0" u="none" strike="noStrike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1" i="0" u="none" strike="noStrike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t>Субвенции
</a:t>
                    </a:r>
                    <a:r>
                      <a:rPr lang="ru-RU" sz="1330" b="1" i="0" u="none" strike="noStrike" kern="1200" spc="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t>49,1 %</a:t>
                    </a:r>
                    <a:endParaRPr lang="ru-RU" sz="1330" b="1" i="0" u="none" strike="noStrike" kern="1200" spc="0" baseline="0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noFill/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8576722090261283"/>
                      <c:h val="0.137948833034111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8ED-416B-BF40-8CD76F67BD5C}"/>
                </c:ext>
              </c:extLst>
            </c:dLbl>
            <c:dLbl>
              <c:idx val="2"/>
              <c:layout>
                <c:manualLayout>
                  <c:x val="-3.4343744913277026E-2"/>
                  <c:y val="-1.85521777237450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aseline="0" dirty="0" smtClean="0">
                        <a:solidFill>
                          <a:schemeClr val="tx1"/>
                        </a:solidFill>
                      </a:rPr>
                      <a:t>Межбюджетные трансферты</a:t>
                    </a:r>
                    <a:r>
                      <a:rPr lang="ru-RU" sz="1200" baseline="0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ru-RU" sz="1200" baseline="0" dirty="0" smtClean="0">
                        <a:solidFill>
                          <a:schemeClr val="tx1"/>
                        </a:solidFill>
                      </a:rPr>
                      <a:t>6,1 %</a:t>
                    </a:r>
                    <a:endParaRPr lang="ru-RU" sz="1200" baseline="0" dirty="0">
                      <a:solidFill>
                        <a:schemeClr val="tx1"/>
                      </a:solidFill>
                    </a:endParaRPr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noFill/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ED-416B-BF40-8CD76F67BD5C}"/>
                </c:ext>
              </c:extLst>
            </c:dLbl>
            <c:dLbl>
              <c:idx val="3"/>
              <c:layout>
                <c:manualLayout>
                  <c:x val="0.15201900237529697"/>
                  <c:y val="-1.79533213644524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33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Дотации</a:t>
                    </a:r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3,5 %</a:t>
                    </a:r>
                    <a:endParaRPr lang="ru-RU" dirty="0"/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noFill/>
                </a:ln>
                <a:effectLst>
                  <a:glow rad="114300">
                    <a:schemeClr val="accent2">
                      <a:satMod val="175000"/>
                      <a:alpha val="35000"/>
                    </a:schemeClr>
                  </a:glo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79-4710-814D-FC5D9E3405A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иные межбюджетные трансферты</c:v>
                </c:pt>
                <c:pt idx="3">
                  <c:v>дотации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0.41299999999999998</c:v>
                </c:pt>
                <c:pt idx="1">
                  <c:v>0.49099999999999999</c:v>
                </c:pt>
                <c:pt idx="2">
                  <c:v>6.0999999999999999E-2</c:v>
                </c:pt>
                <c:pt idx="3">
                  <c:v>3.5000000000000003E-2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ED-416B-BF40-8CD76F67BD5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Расходы бюджета</a:t>
            </a:r>
          </a:p>
        </c:rich>
      </c:tx>
      <c:layout>
        <c:manualLayout>
          <c:xMode val="edge"/>
          <c:yMode val="edge"/>
          <c:x val="0.35209011661845402"/>
          <c:y val="3.77463450565787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3766441716246717E-2"/>
          <c:y val="0.13091690677123363"/>
          <c:w val="0.89845247630330949"/>
          <c:h val="0.6388016575698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Первоначальный бюджет (№ 176 от 26.12.2024)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02928052839425E-2"/>
                  <c:y val="7.958187749428670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6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1 134 871</a:t>
                    </a:r>
                    <a:endParaRPr lang="en-US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21-4CAD-8B40-C7CB936971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#,##0.00</c:formatCode>
                <c:ptCount val="1"/>
                <c:pt idx="0">
                  <c:v>1134871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21-4CAD-8B40-C7CB936971E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Уточненный план (№ 38 от 25.12.2025)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802928052839418E-2"/>
                  <c:y val="7.958187749428665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ru-RU" sz="1600" b="0" i="0" u="none" strike="noStrike" kern="1200" baseline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6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1 582 092</a:t>
                    </a:r>
                    <a:endParaRPr lang="en-US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21-4CAD-8B40-C7CB936971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ru-RU" sz="1200" b="0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#,##0.00</c:formatCode>
                <c:ptCount val="1"/>
                <c:pt idx="0">
                  <c:v>1582092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B21-4CAD-8B40-C7CB936971E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Исполнено в 2025 году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6423424422715309E-3"/>
                  <c:y val="7.958187749428611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1 529 567</a:t>
                    </a:r>
                    <a:endParaRPr lang="en-US" sz="1600" b="0" i="0" u="none" strike="noStrike" dirty="0"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#,##0.00</c:formatCode>
                <c:ptCount val="1"/>
                <c:pt idx="0">
                  <c:v>1529567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B21-4CAD-8B40-C7CB936971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1942528"/>
        <c:axId val="176253184"/>
      </c:barChart>
      <c:catAx>
        <c:axId val="201942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76253184"/>
        <c:crosses val="autoZero"/>
        <c:auto val="1"/>
        <c:lblAlgn val="ctr"/>
        <c:lblOffset val="100"/>
        <c:noMultiLvlLbl val="0"/>
      </c:catAx>
      <c:valAx>
        <c:axId val="1762531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one"/>
        <c:crossAx val="20194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Динамика расходов</a:t>
            </a:r>
          </a:p>
        </c:rich>
      </c:tx>
      <c:layout>
        <c:manualLayout>
          <c:xMode val="edge"/>
          <c:yMode val="edge"/>
          <c:x val="0.44968225065616779"/>
          <c:y val="2.548775433818637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2300411195770917"/>
          <c:y val="0.13260004194441463"/>
          <c:w val="0.66498718125708778"/>
          <c:h val="0.832354295840579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65000"/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tint val="65000"/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tint val="65000"/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666-444A-9295-8DF119A50FD3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666-444A-9295-8DF119A50FD3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65000"/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65000"/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65000"/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66-444A-9295-8DF119A50FD3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600" b="1" i="0" u="none" strike="noStrike" kern="1200" baseline="0" dirty="0" smtClean="0">
                        <a:solidFill>
                          <a:srgbClr val="CC0099"/>
                        </a:solidFill>
                      </a:rPr>
                      <a:t>1 238 393</a:t>
                    </a:r>
                    <a:endParaRPr lang="en-US" sz="1600" b="1" i="0" u="none" strike="noStrike" kern="1200" baseline="0" dirty="0">
                      <a:solidFill>
                        <a:srgbClr val="FF0000"/>
                      </a:solidFill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66-444A-9295-8DF119A50FD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600" b="1" i="0" u="none" strike="noStrike" kern="1200" baseline="0" dirty="0" smtClean="0">
                        <a:solidFill>
                          <a:srgbClr val="CC0099"/>
                        </a:solidFill>
                      </a:rPr>
                      <a:t>1 179 385</a:t>
                    </a:r>
                    <a:endParaRPr lang="ru-RU" sz="1600" b="1" i="0" u="none" strike="noStrike" kern="1200" baseline="0" dirty="0" smtClean="0">
                      <a:solidFill>
                        <a:srgbClr val="FF0000"/>
                      </a:solidFill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66-444A-9295-8DF119A50FD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CC0099"/>
                        </a:solidFill>
                      </a:rPr>
                      <a:t>1 529 567</a:t>
                    </a:r>
                    <a:endParaRPr lang="en-US" dirty="0">
                      <a:solidFill>
                        <a:srgbClr val="FF0000"/>
                      </a:solidFill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66-444A-9295-8DF119A50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CC009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расходы в 2023 году</c:v>
                </c:pt>
                <c:pt idx="1">
                  <c:v>расходы в 2024 году</c:v>
                </c:pt>
                <c:pt idx="2">
                  <c:v>расходы в 2025 году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1238393</c:v>
                </c:pt>
                <c:pt idx="1">
                  <c:v>1179385</c:v>
                </c:pt>
                <c:pt idx="2">
                  <c:v>1529567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66-444A-9295-8DF119A50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1943040"/>
        <c:axId val="201115328"/>
      </c:barChart>
      <c:catAx>
        <c:axId val="201943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01115328"/>
        <c:crosses val="autoZero"/>
        <c:auto val="1"/>
        <c:lblAlgn val="ctr"/>
        <c:lblOffset val="100"/>
        <c:noMultiLvlLbl val="0"/>
      </c:catAx>
      <c:valAx>
        <c:axId val="20111532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one"/>
        <c:crossAx val="201943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952380952380939E-3"/>
                  <c:y val="0.14673358570829384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1 137 573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9523809523809521E-3"/>
                  <c:y val="0.16379563055809546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1 179 385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9523809523809521E-3"/>
                  <c:y val="0.12625913188853197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1 433 617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1137573</c:v>
                </c:pt>
                <c:pt idx="1">
                  <c:v>1179385</c:v>
                </c:pt>
                <c:pt idx="2">
                  <c:v>1433617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1 167 620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80952380951836E-3"/>
                  <c:y val="-3.1280054208114173E-17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1 228 598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1 478 667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1167620</c:v>
                </c:pt>
                <c:pt idx="1">
                  <c:v>1228598</c:v>
                </c:pt>
                <c:pt idx="2">
                  <c:v>1478667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9886208"/>
        <c:axId val="142652480"/>
        <c:axId val="218564480"/>
      </c:bar3DChart>
      <c:catAx>
        <c:axId val="209886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2652480"/>
        <c:crosses val="autoZero"/>
        <c:auto val="1"/>
        <c:lblAlgn val="ctr"/>
        <c:lblOffset val="100"/>
        <c:noMultiLvlLbl val="0"/>
      </c:catAx>
      <c:valAx>
        <c:axId val="14265248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209886208"/>
        <c:crosses val="autoZero"/>
        <c:crossBetween val="between"/>
      </c:valAx>
      <c:serAx>
        <c:axId val="218564480"/>
        <c:scaling>
          <c:orientation val="minMax"/>
        </c:scaling>
        <c:delete val="1"/>
        <c:axPos val="b"/>
        <c:majorTickMark val="out"/>
        <c:minorTickMark val="none"/>
        <c:tickLblPos val="nextTo"/>
        <c:crossAx val="142652480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0070C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ru-RU"/>
          </a:p>
        </c:txPr>
      </c:legendEntry>
      <c:layout>
        <c:manualLayout>
          <c:xMode val="edge"/>
          <c:yMode val="edge"/>
          <c:x val="0.81677821522309713"/>
          <c:y val="0.39879966780219384"/>
          <c:w val="0.17131702287214098"/>
          <c:h val="0.18216083946335435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.1077520575461438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638 262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96162733684217E-3"/>
                  <c:y val="8.8510618698618163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655 706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3196162733684217E-3"/>
                  <c:y val="0.1308417841631746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0000"/>
                        </a:solidFill>
                      </a:rPr>
                      <a:t>757 578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638262</c:v>
                </c:pt>
                <c:pt idx="1">
                  <c:v>655706</c:v>
                </c:pt>
                <c:pt idx="2">
                  <c:v>757915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651 618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666 884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757 915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651618</c:v>
                </c:pt>
                <c:pt idx="1">
                  <c:v>666884</c:v>
                </c:pt>
                <c:pt idx="2">
                  <c:v>757578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83164672"/>
        <c:axId val="135959616"/>
        <c:axId val="173226496"/>
      </c:bar3DChart>
      <c:catAx>
        <c:axId val="283164672"/>
        <c:scaling>
          <c:orientation val="minMax"/>
        </c:scaling>
        <c:delete val="0"/>
        <c:axPos val="b"/>
        <c:majorTickMark val="out"/>
        <c:minorTickMark val="none"/>
        <c:tickLblPos val="nextTo"/>
        <c:crossAx val="135959616"/>
        <c:crosses val="autoZero"/>
        <c:auto val="1"/>
        <c:lblAlgn val="ctr"/>
        <c:lblOffset val="100"/>
        <c:noMultiLvlLbl val="0"/>
      </c:catAx>
      <c:valAx>
        <c:axId val="135959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3164672"/>
        <c:crosses val="autoZero"/>
        <c:crossBetween val="between"/>
      </c:valAx>
      <c:serAx>
        <c:axId val="173226496"/>
        <c:scaling>
          <c:orientation val="minMax"/>
        </c:scaling>
        <c:delete val="1"/>
        <c:axPos val="b"/>
        <c:majorTickMark val="out"/>
        <c:minorTickMark val="none"/>
        <c:tickLblPos val="nextTo"/>
        <c:crossAx val="135959616"/>
        <c:crosses val="autoZero"/>
      </c:serAx>
      <c:spPr>
        <a:noFill/>
      </c:spPr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41310461192351"/>
          <c:y val="3.8190949278828025E-2"/>
          <c:w val="0.80480150918635174"/>
          <c:h val="0.8387698206465655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9041459961150071E-2"/>
                  <c:y val="-6.2128817008619761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96 506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1428512197093924E-2"/>
                  <c:y val="-5.8474180713995072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107 700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9785081545455869E-2"/>
                  <c:y val="-4.0200999240871609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112 331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96418</c:v>
                </c:pt>
                <c:pt idx="1">
                  <c:v>106838</c:v>
                </c:pt>
                <c:pt idx="2">
                  <c:v>111017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2916688261476154E-2"/>
                  <c:y val="0.270443085802227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FFFF00"/>
                        </a:solidFill>
                      </a:rPr>
                      <a:t> 96</a:t>
                    </a:r>
                    <a:r>
                      <a:rPr lang="ru-RU" baseline="0" dirty="0" smtClean="0">
                        <a:solidFill>
                          <a:srgbClr val="FFFF00"/>
                        </a:solidFill>
                      </a:rPr>
                      <a:t> 418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4404761904761904E-2"/>
                  <c:y val="0.2558242528570909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FFFF00"/>
                        </a:solidFill>
                      </a:rPr>
                      <a:t>106 838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5034465315971799E-2"/>
                  <c:y val="0.281406706919463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FFFF00"/>
                        </a:solidFill>
                      </a:rPr>
                      <a:t> 111 017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96506</c:v>
                </c:pt>
                <c:pt idx="1">
                  <c:v>107700</c:v>
                </c:pt>
                <c:pt idx="2">
                  <c:v>112331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1144576"/>
        <c:axId val="148797056"/>
        <c:axId val="174383104"/>
      </c:bar3DChart>
      <c:catAx>
        <c:axId val="2211445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8797056"/>
        <c:crosses val="autoZero"/>
        <c:auto val="1"/>
        <c:lblAlgn val="ctr"/>
        <c:lblOffset val="100"/>
        <c:noMultiLvlLbl val="0"/>
      </c:catAx>
      <c:valAx>
        <c:axId val="148797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1144576"/>
        <c:crosses val="autoZero"/>
        <c:crossBetween val="between"/>
      </c:valAx>
      <c:serAx>
        <c:axId val="174383104"/>
        <c:scaling>
          <c:orientation val="minMax"/>
        </c:scaling>
        <c:delete val="1"/>
        <c:axPos val="b"/>
        <c:majorTickMark val="out"/>
        <c:minorTickMark val="none"/>
        <c:tickLblPos val="nextTo"/>
        <c:crossAx val="148797056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FFFF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238744145442629E-2"/>
          <c:y val="5.6464130751951488E-2"/>
          <c:w val="0.71769550778564117"/>
          <c:h val="0.8022234577003186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7.2687264380464599E-3"/>
                  <c:y val="0.1206029977226148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4 698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458176253642175E-3"/>
                  <c:y val="0.11329372513336551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6</a:t>
                    </a:r>
                    <a:r>
                      <a:rPr lang="ru-RU" b="1" baseline="0" dirty="0" smtClean="0"/>
                      <a:t> 005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8458176253642175E-3"/>
                  <c:y val="0.1461854517849876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7 066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15C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4698</c:v>
                </c:pt>
                <c:pt idx="1">
                  <c:v>6005</c:v>
                </c:pt>
                <c:pt idx="2">
                  <c:v>7066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C9A6E4"/>
            </a:solidFill>
          </c:spPr>
          <c:invertIfNegative val="0"/>
          <c:dLbls>
            <c:dLbl>
              <c:idx val="0"/>
              <c:layout>
                <c:manualLayout>
                  <c:x val="7.2687264380464599E-3"/>
                  <c:y val="8.40566347763678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4 996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6916352507286137E-3"/>
                  <c:y val="9.1365907365617297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6 414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2687264380464599E-3"/>
                  <c:y val="8.4056634776367947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7 072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4996</c:v>
                </c:pt>
                <c:pt idx="1">
                  <c:v>6414</c:v>
                </c:pt>
                <c:pt idx="2">
                  <c:v>7072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8660736"/>
        <c:axId val="201121088"/>
        <c:axId val="229275520"/>
      </c:bar3DChart>
      <c:catAx>
        <c:axId val="228660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01121088"/>
        <c:crosses val="autoZero"/>
        <c:auto val="1"/>
        <c:lblAlgn val="ctr"/>
        <c:lblOffset val="100"/>
        <c:noMultiLvlLbl val="0"/>
      </c:catAx>
      <c:valAx>
        <c:axId val="201121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8660736"/>
        <c:crosses val="autoZero"/>
        <c:crossBetween val="between"/>
      </c:valAx>
      <c:serAx>
        <c:axId val="229275520"/>
        <c:scaling>
          <c:orientation val="minMax"/>
        </c:scaling>
        <c:delete val="1"/>
        <c:axPos val="b"/>
        <c:majorTickMark val="out"/>
        <c:minorTickMark val="none"/>
        <c:tickLblPos val="nextTo"/>
        <c:crossAx val="201121088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FF15C2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775228459412897E-2"/>
          <c:y val="3.6563946905524405E-2"/>
          <c:w val="0.78970407756054328"/>
          <c:h val="0.8247118492250687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7970480401698006E-3"/>
                  <c:y val="7.750882754166464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1 882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9963100502122505E-3"/>
                  <c:y val="8.0878776565215277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15C2"/>
                        </a:solidFill>
                      </a:rPr>
                      <a:t>3 583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991675799630072E-3"/>
                  <c:y val="0.13142801191847489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15C2"/>
                        </a:solidFill>
                      </a:rPr>
                      <a:t>4 053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15C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1882</c:v>
                </c:pt>
                <c:pt idx="1">
                  <c:v>3583</c:v>
                </c:pt>
                <c:pt idx="2">
                  <c:v>4053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7.1955720602547004E-3"/>
                  <c:y val="6.402903144746209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C000"/>
                        </a:solidFill>
                      </a:rPr>
                      <a:t>2 024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948340702971504E-3"/>
                  <c:y val="7.4138878518114001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C000"/>
                        </a:solidFill>
                      </a:rPr>
                      <a:t>4 816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5940960803396012E-3"/>
                  <c:y val="9.7728256332651642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FFC000"/>
                        </a:solidFill>
                      </a:rPr>
                      <a:t>4 078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FFC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2024</c:v>
                </c:pt>
                <c:pt idx="1">
                  <c:v>4816</c:v>
                </c:pt>
                <c:pt idx="2">
                  <c:v>4078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4779648"/>
        <c:axId val="209415552"/>
        <c:axId val="182523136"/>
      </c:bar3DChart>
      <c:catAx>
        <c:axId val="234779648"/>
        <c:scaling>
          <c:orientation val="minMax"/>
        </c:scaling>
        <c:delete val="0"/>
        <c:axPos val="b"/>
        <c:majorTickMark val="out"/>
        <c:minorTickMark val="none"/>
        <c:tickLblPos val="nextTo"/>
        <c:crossAx val="209415552"/>
        <c:crosses val="autoZero"/>
        <c:auto val="1"/>
        <c:lblAlgn val="ctr"/>
        <c:lblOffset val="100"/>
        <c:noMultiLvlLbl val="0"/>
      </c:catAx>
      <c:valAx>
        <c:axId val="209415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779648"/>
        <c:crosses val="autoZero"/>
        <c:crossBetween val="between"/>
      </c:valAx>
      <c:serAx>
        <c:axId val="182523136"/>
        <c:scaling>
          <c:orientation val="minMax"/>
        </c:scaling>
        <c:delete val="1"/>
        <c:axPos val="b"/>
        <c:majorTickMark val="out"/>
        <c:minorTickMark val="none"/>
        <c:tickLblPos val="nextTo"/>
        <c:crossAx val="209415552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FF15C2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0.52291</cdr:x>
      <cdr:y>0.15784</cdr:y>
    </cdr:from>
    <cdr:to>
      <cdr:x>0.66514</cdr:x>
      <cdr:y>0.44447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3520342" y="845611"/>
          <a:ext cx="957532" cy="153550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15C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0.18335</cdr:x>
      <cdr:y>0.57007</cdr:y>
    </cdr:from>
    <cdr:to>
      <cdr:x>0.66642</cdr:x>
      <cdr:y>0.60227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1234342" y="3053972"/>
          <a:ext cx="3252159" cy="17252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15C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0.32686</cdr:x>
      <cdr:y>0.23997</cdr:y>
    </cdr:from>
    <cdr:to>
      <cdr:x>0.66258</cdr:x>
      <cdr:y>0.7488</cdr:y>
    </cdr:to>
    <cdr:cxnSp macro="">
      <cdr:nvCxnSpPr>
        <cdr:cNvPr id="9" name="Прямая соединительная линия 8"/>
        <cdr:cNvCxnSpPr/>
      </cdr:nvCxnSpPr>
      <cdr:spPr>
        <a:xfrm xmlns:a="http://schemas.openxmlformats.org/drawingml/2006/main">
          <a:off x="2200501" y="1285557"/>
          <a:ext cx="2260120" cy="272594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15C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0.48959</cdr:x>
      <cdr:y>0.3398</cdr:y>
    </cdr:from>
    <cdr:to>
      <cdr:x>0.64207</cdr:x>
      <cdr:y>0.77618</cdr:y>
    </cdr:to>
    <cdr:cxnSp macro="">
      <cdr:nvCxnSpPr>
        <cdr:cNvPr id="11" name="Прямая соединительная линия 10"/>
        <cdr:cNvCxnSpPr/>
      </cdr:nvCxnSpPr>
      <cdr:spPr>
        <a:xfrm xmlns:a="http://schemas.openxmlformats.org/drawingml/2006/main" flipV="1">
          <a:off x="3296056" y="1820395"/>
          <a:ext cx="1026543" cy="233776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15C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0.4204</cdr:x>
      <cdr:y>0.45896</cdr:y>
    </cdr:from>
    <cdr:to>
      <cdr:x>0.66258</cdr:x>
      <cdr:y>0.78423</cdr:y>
    </cdr:to>
    <cdr:cxnSp macro="">
      <cdr:nvCxnSpPr>
        <cdr:cNvPr id="13" name="Прямая соединительная линия 12"/>
        <cdr:cNvCxnSpPr/>
      </cdr:nvCxnSpPr>
      <cdr:spPr>
        <a:xfrm xmlns:a="http://schemas.openxmlformats.org/drawingml/2006/main" flipV="1">
          <a:off x="2830229" y="2458750"/>
          <a:ext cx="1630392" cy="174253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15C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C1293-4FCA-4AD3-86ED-C848877EABFD}" type="datetimeFigureOut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5F166-93A5-4CC5-8347-3D9402BC9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704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5F166-93A5-4CC5-8347-3D9402BC9977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825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5F166-93A5-4CC5-8347-3D9402BC9977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147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EC3A-FBCE-4D09-9CF9-1D8FBD7A15E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48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9CC38-015C-4F43-8706-620FE37D7842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75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4C83-BE07-4C41-ACFB-CC988ABF0BC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295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24AC-E3E1-4102-9466-66A6B0BF1A56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810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5525-CB00-469E-A279-D5135CCBABB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816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7409-0CA1-44A0-816E-B198E0DD1582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960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52233-BD58-4F7D-ADDC-7E7C9DCA668F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169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11A0-DDC9-4DCA-8829-396F5AE273BF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130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0BB2-1ABF-4F2E-A12B-FD8E3FF834E3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67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4EA0-4932-42C4-A0AD-36386EF0A97C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589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325B-F7C8-42D8-9BD7-821935BA6C43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65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EC932-C278-44E7-82F5-8AD6554BCED6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51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9C49-2BAB-47AB-B4D7-C77D157EC9AB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398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36D-8316-4F74-BAED-D522A74771CC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975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494A-E35F-4FD8-835D-C0684D1B51B9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821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EC3A-FBCE-4D09-9CF9-1D8FBD7A15E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EC932-C278-44E7-82F5-8AD6554BCED6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B87E-43ED-40B6-AA27-BF844C168454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5F9-5BB7-4484-A96C-8EC1C35F77E4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9765-582A-4A43-8254-5F18F8D39831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AA772-7FDF-4624-BA7D-C617B502B7C2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C12E-DC96-4208-B14A-6984D64FAAAF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B87E-43ED-40B6-AA27-BF844C168454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446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C78-24BE-4493-827E-D2F715B8169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99A7-03A9-4EF6-B6BC-87ABF16062FD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9CC38-015C-4F43-8706-620FE37D7842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4C83-BE07-4C41-ACFB-CC988ABF0BC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5F9-5BB7-4484-A96C-8EC1C35F77E4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98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9765-582A-4A43-8254-5F18F8D39831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4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AA772-7FDF-4624-BA7D-C617B502B7C2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4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C12E-DC96-4208-B14A-6984D64FAAAF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42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C78-24BE-4493-827E-D2F715B81690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213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99A7-03A9-4EF6-B6BC-87ABF16062FD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64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D27D281-E65D-46E7-B649-5D3E95262978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97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56D46C4-0CD7-42AF-9E2C-D7E512F0C9FC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491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27D281-E65D-46E7-B649-5D3E95262978}" type="datetime1">
              <a:rPr lang="ru-RU" smtClean="0"/>
              <a:pPr/>
              <a:t>04.05.2026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03300F-B5E5-4D9E-9381-383162CC59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933" y="257908"/>
            <a:ext cx="5250534" cy="648441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048351-F5BC-4F1E-800F-131992995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7352" y="351692"/>
            <a:ext cx="6111140" cy="1635857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182880" indent="0" algn="ctr">
              <a:buNone/>
            </a:pPr>
            <a:r>
              <a:rPr lang="ru-RU" sz="5400" b="1" dirty="0">
                <a:solidFill>
                  <a:srgbClr val="FF15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 ДЛЯ ГРАЖДАН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64829" y="2297703"/>
            <a:ext cx="6298084" cy="36009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ГОДОВОЙ ОТЧЕТ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ОБ ИСПОЛНЕНИИ 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БЮДЖЕТА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МУНИЦИПАЛЬНОГО ОБРАЗОВАНИЯ  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"ПСКОВСКИЙ РАЙОН" </a:t>
            </a: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ЗА </a:t>
            </a:r>
            <a:r>
              <a:rPr lang="ru-RU" sz="3600" b="1" dirty="0" smtClean="0">
                <a:solidFill>
                  <a:srgbClr val="FF0000"/>
                </a:solidFill>
              </a:rPr>
              <a:t>2025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 ГОД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26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C8ABA3-5FC4-474E-897A-0FBA13C31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38" y="233488"/>
            <a:ext cx="11598031" cy="33643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межбюджетных трансфертах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2D0EA11-38EC-45A4-AA75-B5641FA3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12060" y="652157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BA5B3D7-D8B9-4F60-B23D-42C033438D22}"/>
              </a:ext>
            </a:extLst>
          </p:cNvPr>
          <p:cNvSpPr/>
          <p:nvPr/>
        </p:nvSpPr>
        <p:spPr>
          <a:xfrm>
            <a:off x="9213657" y="1065327"/>
            <a:ext cx="27254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/>
              <a:t>Данные в таблице представлены в тыс</a:t>
            </a:r>
            <a:r>
              <a:rPr lang="ru-RU" sz="900" dirty="0"/>
              <a:t>. </a:t>
            </a:r>
            <a:r>
              <a:rPr lang="ru-RU" sz="900" dirty="0" smtClean="0"/>
              <a:t>рублей</a:t>
            </a:r>
            <a:endParaRPr lang="ru-RU" sz="9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887480"/>
              </p:ext>
            </p:extLst>
          </p:nvPr>
        </p:nvGraphicFramePr>
        <p:xfrm>
          <a:off x="77638" y="1296159"/>
          <a:ext cx="12042474" cy="44378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437298"/>
                <a:gridCol w="950891"/>
                <a:gridCol w="817524"/>
                <a:gridCol w="836761"/>
              </a:tblGrid>
              <a:tr h="5446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828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бюджетам бюджетной системы Российской Федерации (межбюджетные субсидии), в том числе: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374 450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357 610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97,39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</a:tr>
              <a:tr h="19999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приобретение служебного жилья для педагогических работников муниципальных образовательных организаций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211060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дорожной деятельности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85 057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77 947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232913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мероприятий по модернизации коммунальной инфраструктуры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03430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18 625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16 857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90,51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218881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проектов комплексного развития территорий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167 253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167 253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52682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программ формирования современной городской среды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17 633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17 633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52682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обеспечение комплексного развития сельских территорий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70451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предоставление дотаций на выравнивание бюджетной обеспеченности поселений из бюджета муниципального района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2 935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2 935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56545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проведение ремонта (реконструкции), благоустройства, работ по постановке на кадастровый учет воинских захоронений, памятников и памятных знаков, увековечивающих память погибших при защите Отечества, на территории муниципального образования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03430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обеспечение мер, направленных на привлечение жителей области к регулярным занятиям физической культурой и спортом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03430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реализацию комплекса процессных мероприятий "Обеспечение пожарной безопасности в исполнительных органах Псковской области и муниципальных образованиях Псковской области"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03430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мероприятий в рамках комплекса процессных мероприятий "Развитие и совершенствование института добровольных народных дружин"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03430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мероприятий по организации питания в муниципальных общеобразовательных организациях, в том числе: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8 409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8 384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360605" y="6169727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4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4976" y="185295"/>
            <a:ext cx="11564540" cy="401964"/>
          </a:xfrm>
          <a:effectLst/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межбюджетных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трансфертах</a:t>
            </a:r>
            <a:endParaRPr lang="ru-RU" sz="260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BA5B3D7-D8B9-4F60-B23D-42C033438D22}"/>
              </a:ext>
            </a:extLst>
          </p:cNvPr>
          <p:cNvSpPr/>
          <p:nvPr/>
        </p:nvSpPr>
        <p:spPr>
          <a:xfrm>
            <a:off x="9280650" y="1002057"/>
            <a:ext cx="27254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/>
              <a:t>Данные в таблице представлены в тыс</a:t>
            </a:r>
            <a:r>
              <a:rPr lang="ru-RU" sz="900" dirty="0"/>
              <a:t>. </a:t>
            </a:r>
            <a:r>
              <a:rPr lang="ru-RU" sz="900" dirty="0" smtClean="0"/>
              <a:t>рублей</a:t>
            </a:r>
            <a:endParaRPr lang="ru-RU" sz="9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084021"/>
              </p:ext>
            </p:extLst>
          </p:nvPr>
        </p:nvGraphicFramePr>
        <p:xfrm>
          <a:off x="240139" y="1277101"/>
          <a:ext cx="11809046" cy="481855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186580"/>
                <a:gridCol w="977464"/>
                <a:gridCol w="797010"/>
                <a:gridCol w="847992"/>
              </a:tblGrid>
              <a:tr h="3619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63731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организация бесплатного питания в общеобразовательных организациях для детей граждан Российской Федерации, призванных на военную службу по мобилизации, а также детей военнослужащих, принимающих участие в специальной военной операции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1 495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1 489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63731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предоставление бесплатного питания обучающимся из малоимущих многодетных семей в образовательных организациях Псковской области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1 511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98,76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216305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создание условий для осуществления присмотра и ухода за осваивающими образовательные программы дошкольного образования в организациях, осуществляющих образовательную деятельность, детьми-инвалидами, детьми-сиротами и детьми, оставшимися без попечения родителей, детьми с туберкулезной интоксикацией, детьми, являющимися членами семей граждан Российской Федерации, получающих меры поддержки на территории Псковской области в связи с проведением специальной военной операции, в том числе: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3 275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3 271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12616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b="0" i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от взимания родительской платы за осуществление присмотра и ухода детьми граждан Российской Федерации, призванных на военную службу по мобилизации, а также детьми военнослужащих, принимающих участие в специальной военной операции, осваивающими образовательные программы дошкольного образования в организациях, осуществляющих образовательную деятельность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2 829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2 825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99,86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231373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развитие институтов территориального общественного самоуправления и поддержку проектов местных инициатив,</a:t>
                      </a:r>
                      <a:r>
                        <a:rPr lang="ru-RU" sz="1200" b="1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том числе: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58683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sz="12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ТОС "В памяти на века!", Псковский муниципальный район Псковской области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58683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проект ТОС "Зеленый остров Залита", Псковский муниципальный район Псковской области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92728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ликвидацию очагов сорного растения борщевик Сосновского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31261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подготовку документов территориального планирования и градостроительного зонирования (в том числе изменений) муниципальных образований области в сфере жилищно-коммунального хозяйства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2102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мероприятий по обеспечению безопасности гидротехнических сооружений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89782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установку знаков туристской навигации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89782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строительство, реконструкцию, капитальный ремонт и техническое перевооружение объектов коммунальной инфраструктуры</a:t>
                      </a: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280650" y="6296152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7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971428"/>
              </p:ext>
            </p:extLst>
          </p:nvPr>
        </p:nvGraphicFramePr>
        <p:xfrm>
          <a:off x="343877" y="1365130"/>
          <a:ext cx="11611434" cy="445253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91194"/>
                <a:gridCol w="969108"/>
                <a:gridCol w="859692"/>
                <a:gridCol w="991440"/>
              </a:tblGrid>
              <a:tr h="874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софинансирование мероприятий по газификации и газоснабжению, в том числе: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9 671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схем газоснабжения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b="0" i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еревод многоквартирных домов на природный газ в с. Середка Псковского района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8 816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5" marR="1955" marT="1955" marB="0" anchor="ctr"/>
                </a:tc>
              </a:tr>
              <a:tr h="1352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бюджетной системы Российской Федерации, в том</a:t>
                      </a:r>
                      <a:r>
                        <a:rPr lang="ru-RU" sz="1400" b="1" u="none" strike="noStrike" baseline="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числе: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421 859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425 175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100,79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ежемесячное денежное вознаграждение за классное руководство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2 449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2 302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выполнение государственных полномочий по образованию и обеспечению деятельности комиссий по делам несовершеннолетних и защите их прав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89,07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исполнение государственных полномочий по сбору информации от поселений, входящих в состав муниципального района, необходимой для ведения регистра муниципальных нормативных правовых актов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22,68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исполнение государственных полномочий по созданию административных комиссий и определению перечня должностных лиц, уполномоченных составлять протоколы об административных правонарушениях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общедоступного и бесплатного дошкольного, начального общего, основного общего, среднего общего образования, дополнительного образования детей в общеобразовательных организациях области, в том числе: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365 309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369 156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оплата труда и начисления на оплату труда педагогического персонала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270 078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273 925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101,42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прочие расходы, непосредственно связанные с организацией воспитательно-образовательного процесса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4 894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4 894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b="0" i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учебников для пополнения фондов школьных библиотек для обеспечения всех учащихся общеобразовательных организаций бесплатными учебниками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6 644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6 644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b="0" i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труда и начисления на оплату труда административно-управленческого персонала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30 380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30 380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оплата труда и начисления на оплату труда учебно-вспомогательного персонала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34 331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34 331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0" indent="0" algn="just" fontAlgn="t">
                        <a:buFont typeface="Wingdings" panose="05000000000000000000" pitchFamily="2" charset="2"/>
                        <a:buNone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оплата труда и начисления на оплату обслуживающего персонала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18 982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18 982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2082" marR="2082" marT="2082" marB="0" anchor="ctr"/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ED788C8-25CA-4F0B-8FD1-EA70857AA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86303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DEE2288-0290-4346-88F0-8E135A839CAE}"/>
              </a:ext>
            </a:extLst>
          </p:cNvPr>
          <p:cNvSpPr txBox="1">
            <a:spLocks/>
          </p:cNvSpPr>
          <p:nvPr/>
        </p:nvSpPr>
        <p:spPr>
          <a:xfrm>
            <a:off x="343877" y="223978"/>
            <a:ext cx="11519877" cy="336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МЕЖБЮДЖЕТНЫХ ТРАНСФЕРТАХ</a:t>
            </a:r>
            <a:endParaRPr lang="ru-RU" sz="2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6FB33D3-D565-40CF-98DB-610432BCCCAF}"/>
              </a:ext>
            </a:extLst>
          </p:cNvPr>
          <p:cNvSpPr/>
          <p:nvPr/>
        </p:nvSpPr>
        <p:spPr>
          <a:xfrm>
            <a:off x="9224891" y="1071654"/>
            <a:ext cx="27254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/>
              <a:t>Данные в таблице представлены в тыс</a:t>
            </a:r>
            <a:r>
              <a:rPr lang="ru-RU" sz="900" dirty="0"/>
              <a:t>. </a:t>
            </a:r>
            <a:r>
              <a:rPr lang="ru-RU" sz="900" dirty="0" smtClean="0"/>
              <a:t>рублей</a:t>
            </a:r>
            <a:endParaRPr lang="ru-RU" sz="9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68172" y="6150321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8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5056" y="208932"/>
            <a:ext cx="11228717" cy="41799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>
              <a:spcBef>
                <a:spcPts val="0"/>
              </a:spcBef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Информация о межбюджетных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трансфертах</a:t>
            </a:r>
            <a:endParaRPr lang="ru-RU" sz="260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274353"/>
              </p:ext>
            </p:extLst>
          </p:nvPr>
        </p:nvGraphicFramePr>
        <p:xfrm>
          <a:off x="351985" y="1339003"/>
          <a:ext cx="11611434" cy="47757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91194"/>
                <a:gridCol w="969108"/>
                <a:gridCol w="859692"/>
                <a:gridCol w="991440"/>
              </a:tblGrid>
              <a:tr h="874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выполнение государственных полномочий по назначению и выплате доплат к трудовым пенсиям лицам, замещавшим должности в органах государственной власти и управления районов Псковской области и городов Пскова и Великие Луки, должности в органах местного самоуправления до 13 марта 1997 года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исполнение полномочий органов государственной власти Псковской области по расчету и предоставлению дотаций бюджетам поселений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1 235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3521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исполнение органами местного самоуправления отдельных государственных полномочий по формированию торгового реестра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180285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4 940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4 936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22535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предоставление педагогическим работникам муниципальных образовательных организаций отдельных мер социальной поддержки, предусмотренных Законом Псковской области "Об образовании в Псковской области"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3 080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3 080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22535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государственных полномочий по выплате компенсации педагогическим работникам за работу по подготовке и проведению государственной итоговой аттестации по образовательным программам основного общего и среднего общего образования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22535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органами местного самоуправления отдельных государственных полномочий по организации мероприятий при осуществлении деятельности по обращению с животными без владельцев на территории Псковской области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33637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осуществления органами местного самоуправления отдельных государственных полномочий в сфере увековечения памяти погибших при защите Отечества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  <a:tr h="33637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органами местного самоуправления отдельных государственных полномочий по материально-техническому обеспечению проведения выборов в представительные органы вновь образованных муниципальных образований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8 268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8 268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82" marR="2082" marT="2082" marB="0"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BA5B3D7-D8B9-4F60-B23D-42C033438D22}"/>
              </a:ext>
            </a:extLst>
          </p:cNvPr>
          <p:cNvSpPr/>
          <p:nvPr/>
        </p:nvSpPr>
        <p:spPr>
          <a:xfrm>
            <a:off x="9237993" y="1075504"/>
            <a:ext cx="27254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/>
              <a:t>Данные в таблице представлены в тыс</a:t>
            </a:r>
            <a:r>
              <a:rPr lang="ru-RU" sz="900" dirty="0"/>
              <a:t>. </a:t>
            </a:r>
            <a:r>
              <a:rPr lang="ru-RU" sz="900" dirty="0" smtClean="0"/>
              <a:t>рублей</a:t>
            </a:r>
            <a:endParaRPr lang="ru-RU" sz="9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37992" y="6261259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6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617883"/>
              </p:ext>
            </p:extLst>
          </p:nvPr>
        </p:nvGraphicFramePr>
        <p:xfrm>
          <a:off x="312614" y="1432411"/>
          <a:ext cx="11608645" cy="47798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925171"/>
                <a:gridCol w="930030"/>
                <a:gridCol w="875323"/>
                <a:gridCol w="878121"/>
              </a:tblGrid>
              <a:tr h="241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осуществления органами местного самоуправления отдельных государственных полномочий на государственную регистрацию актов гражданского состояния, за счет средств областного бюджета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85,80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компенсацию части платы, взимаемой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8 196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8 196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обеспечение детей-сирот и детей, оставшихся без попечения родителей, лиц из числа детей-сирот и детей, оставшихся без попечения родителей, жилыми помещениями, в том числе: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19 380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19 380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 за счет средств областного бюджета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12 947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12 947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первичного воинского учета органами местного самоуправления поселений, муниципальных и городских округов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95,14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9193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государственную регистрацию актов гражданского состояния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2 191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242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Иные межбюджетные трансферты, в том числе: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52 827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53 198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100,70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9193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обеспечение выплат ежемесячного денежного вознаграждения советникам директоров по воспитанию и взаимодействию с детскими общественными объединениями государственных общеобразовательных организаций, профессиональных образовательных организаций субъектов Российской Федерации, города Байконура и федеральной территории "Сириус", муниципальных общеобразовательных организаций и профессиональных образовательных организаций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85,94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9193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проведение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1 979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1 928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97,42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9193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ежемесячное денежное вознаграждение за классное руководство педагогическим работникам государственных и муниципальных образовательных организаций, реализующих образовательные программы начального общего образования, образовательные программы основного общего образования, образовательные программы среднего общего образования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29 686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29 357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B9A9A4C-6FA0-478B-840F-D971A902D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2CF7CD8E-48BF-437D-8055-DB8F0F5CF558}"/>
              </a:ext>
            </a:extLst>
          </p:cNvPr>
          <p:cNvSpPr txBox="1">
            <a:spLocks/>
          </p:cNvSpPr>
          <p:nvPr/>
        </p:nvSpPr>
        <p:spPr>
          <a:xfrm>
            <a:off x="312615" y="224288"/>
            <a:ext cx="11608645" cy="336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ИНФОРМАЦИЯ О МЕЖБЮДЖЕТНЫХ ТРАНСФЕРТАХ</a:t>
            </a:r>
            <a:endParaRPr lang="ru-RU" sz="2600" dirty="0">
              <a:solidFill>
                <a:srgbClr val="00B05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BA3F03C-5A42-4E0D-9638-F71CF791F215}"/>
              </a:ext>
            </a:extLst>
          </p:cNvPr>
          <p:cNvSpPr/>
          <p:nvPr/>
        </p:nvSpPr>
        <p:spPr>
          <a:xfrm>
            <a:off x="9195834" y="1174504"/>
            <a:ext cx="27254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/>
              <a:t>Данные в таблице представлены в тыс</a:t>
            </a:r>
            <a:r>
              <a:rPr lang="ru-RU" sz="900" dirty="0"/>
              <a:t>. </a:t>
            </a:r>
            <a:r>
              <a:rPr lang="ru-RU" sz="900" dirty="0" smtClean="0"/>
              <a:t>рублей</a:t>
            </a:r>
            <a:endParaRPr lang="ru-RU" sz="9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12902" y="6331787"/>
            <a:ext cx="24368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11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569343"/>
          </a:xfrm>
        </p:spPr>
        <p:txBody>
          <a:bodyPr>
            <a:normAutofit fontScale="90000"/>
          </a:bodyPr>
          <a:lstStyle/>
          <a:p>
            <a:pPr lvl="0"/>
            <a:r>
              <a:rPr lang="ru-RU" sz="29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МЕЖБЮДЖЕТНЫХ ТРАНСФЕРТАХ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79755"/>
              </p:ext>
            </p:extLst>
          </p:nvPr>
        </p:nvGraphicFramePr>
        <p:xfrm>
          <a:off x="397774" y="1390261"/>
          <a:ext cx="11608645" cy="257346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925171"/>
                <a:gridCol w="930030"/>
                <a:gridCol w="875323"/>
                <a:gridCol w="878121"/>
              </a:tblGrid>
              <a:tr h="241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382954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поощрение муниципальных управленческих команд за достижение показателей деятельности исполнительных органов Псковской области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50092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воспитание и обучение детей-инвалидов в муниципальных дошкольных образовательных организациях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7991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фонд Правительства Псковской области, в том числе: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6 837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7 687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112,43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 фонд (Ведерников М.Ю.)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4 555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4 555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социальной поддержки, связанные с проведением специальной военной операции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2 282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3 132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137,25</a:t>
                      </a:r>
                      <a:endParaRPr lang="ru-RU" sz="12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0028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мероприятий в рамках комплекса процессных мероприятий "Активная политика занятости населения и социальная поддержка безработных граждан"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  <a:tr h="210028">
                <a:tc>
                  <a:txBody>
                    <a:bodyPr/>
                    <a:lstStyle/>
                    <a:p>
                      <a:pPr marL="171450" indent="-1714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создание условий для осуществления организации бесплатной перевозки обучающихся в муниципальных образовательных организациях, реализующих основные образовательные программы, между поселениями до образовательной организации и обратно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11 958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11 946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ru-RU" sz="12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46" marR="6746" marT="6746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480096" y="1122474"/>
            <a:ext cx="251383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00" dirty="0">
                <a:solidFill>
                  <a:prstClr val="black"/>
                </a:solidFill>
              </a:rPr>
              <a:t>Данные в таблице представлены в 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95432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1E82DD-7889-480E-BA8C-648A24AE5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84" y="248484"/>
            <a:ext cx="11644190" cy="366719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"Псковский район"</a:t>
            </a:r>
            <a:endParaRPr lang="ru-RU" sz="2600" dirty="0">
              <a:solidFill>
                <a:srgbClr val="00B050"/>
              </a:solidFill>
              <a:effectLst/>
            </a:endParaRP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xmlns="" id="{97AF2F63-039C-4579-9E32-57FA4E95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16</a:t>
            </a:fld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44531AB-A71B-475A-AD5A-A7875D3C2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414084"/>
              </p:ext>
            </p:extLst>
          </p:nvPr>
        </p:nvGraphicFramePr>
        <p:xfrm>
          <a:off x="341021" y="1467385"/>
          <a:ext cx="11600154" cy="1642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278">
                  <a:extLst>
                    <a:ext uri="{9D8B030D-6E8A-4147-A177-3AD203B41FA5}">
                      <a16:colId xmlns:a16="http://schemas.microsoft.com/office/drawing/2014/main" xmlns="" val="95057334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xmlns="" val="1555336479"/>
                    </a:ext>
                  </a:extLst>
                </a:gridCol>
                <a:gridCol w="1774092">
                  <a:extLst>
                    <a:ext uri="{9D8B030D-6E8A-4147-A177-3AD203B41FA5}">
                      <a16:colId xmlns:a16="http://schemas.microsoft.com/office/drawing/2014/main" xmlns="" val="1228957567"/>
                    </a:ext>
                  </a:extLst>
                </a:gridCol>
                <a:gridCol w="1586523">
                  <a:extLst>
                    <a:ext uri="{9D8B030D-6E8A-4147-A177-3AD203B41FA5}">
                      <a16:colId xmlns:a16="http://schemas.microsoft.com/office/drawing/2014/main" xmlns="" val="3042444952"/>
                    </a:ext>
                  </a:extLst>
                </a:gridCol>
                <a:gridCol w="1345037">
                  <a:extLst>
                    <a:ext uri="{9D8B030D-6E8A-4147-A177-3AD203B41FA5}">
                      <a16:colId xmlns:a16="http://schemas.microsoft.com/office/drawing/2014/main" xmlns="" val="2685086755"/>
                    </a:ext>
                  </a:extLst>
                </a:gridCol>
                <a:gridCol w="1093363">
                  <a:extLst>
                    <a:ext uri="{9D8B030D-6E8A-4147-A177-3AD203B41FA5}">
                      <a16:colId xmlns:a16="http://schemas.microsoft.com/office/drawing/2014/main" xmlns="" val="3611564006"/>
                    </a:ext>
                  </a:extLst>
                </a:gridCol>
                <a:gridCol w="1123626">
                  <a:extLst>
                    <a:ext uri="{9D8B030D-6E8A-4147-A177-3AD203B41FA5}">
                      <a16:colId xmlns:a16="http://schemas.microsoft.com/office/drawing/2014/main" xmlns="" val="1367309686"/>
                    </a:ext>
                  </a:extLst>
                </a:gridCol>
                <a:gridCol w="1184035">
                  <a:extLst>
                    <a:ext uri="{9D8B030D-6E8A-4147-A177-3AD203B41FA5}">
                      <a16:colId xmlns:a16="http://schemas.microsoft.com/office/drawing/2014/main" xmlns="" val="3023132447"/>
                    </a:ext>
                  </a:extLst>
                </a:gridCol>
              </a:tblGrid>
              <a:tr h="233041"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Параметры</a:t>
                      </a:r>
                      <a:endParaRPr lang="ru-RU" sz="15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 бюджет</a:t>
                      </a:r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плановых назначений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2833492"/>
                  </a:ext>
                </a:extLst>
              </a:tr>
              <a:tr h="1474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Первоначальный </a:t>
                      </a: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176 </a:t>
                      </a: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26.12.2024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Уточненный план </a:t>
                      </a: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38 от 25.12.2025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первоначальному бюджету (№72-нр от 22.12.2016)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уточненному плану за 2017 год</a:t>
                      </a:r>
                      <a:endParaRPr lang="ru-RU" dirty="0"/>
                    </a:p>
                  </a:txBody>
                  <a:tcPr marL="8313" marR="8313" marT="8313" marB="0" anchor="ctr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170741"/>
                  </a:ext>
                </a:extLst>
              </a:tr>
              <a:tr h="641502">
                <a:tc v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первоначальному плану</a:t>
                      </a:r>
                      <a:endParaRPr lang="ru-RU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176 от 26.12.2024</a:t>
                      </a:r>
                    </a:p>
                  </a:txBody>
                  <a:tcPr marL="8313" marR="8313" marT="831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уточненному плану</a:t>
                      </a:r>
                      <a:endParaRPr lang="ru-RU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38 от 25.12.2025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3735489"/>
                  </a:ext>
                </a:extLst>
              </a:tr>
              <a:tr h="518217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134 871</a:t>
                      </a:r>
                      <a:endParaRPr lang="ru-RU" sz="1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1 582 092</a:t>
                      </a:r>
                      <a:endParaRPr lang="ru-RU" sz="1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1 529 567</a:t>
                      </a:r>
                      <a:endParaRPr lang="ru-RU" sz="1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394 696</a:t>
                      </a:r>
                      <a:endParaRPr lang="ru-RU" sz="19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134,78 %</a:t>
                      </a:r>
                      <a:endParaRPr lang="ru-RU" sz="19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- 52 525</a:t>
                      </a:r>
                      <a:endParaRPr lang="ru-RU" sz="19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96,68 %</a:t>
                      </a:r>
                      <a:endParaRPr lang="ru-RU" sz="19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373259577"/>
                  </a:ext>
                </a:extLst>
              </a:tr>
            </a:tbl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1EC0097A-78DE-40B7-9DDC-7897823A2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8003627"/>
              </p:ext>
            </p:extLst>
          </p:nvPr>
        </p:nvGraphicFramePr>
        <p:xfrm>
          <a:off x="304800" y="3062377"/>
          <a:ext cx="5455138" cy="3795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06D86C1A-DFAF-4C8F-B2A4-5F08F43BE1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0828955"/>
              </p:ext>
            </p:extLst>
          </p:nvPr>
        </p:nvGraphicFramePr>
        <p:xfrm>
          <a:off x="5580186" y="3122762"/>
          <a:ext cx="6360990" cy="3683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xmlns="" id="{531D588F-8D7F-4B0B-933A-D605238D6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0867" y="1152172"/>
            <a:ext cx="284030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746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1C3EAB-6A21-4E1B-9CFE-53580E20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53" y="153984"/>
            <a:ext cx="11608420" cy="93741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Псковского района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B2031D7E-CC26-47C2-9A4E-4A7BECB8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4302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Прямоугольник 7">
            <a:extLst>
              <a:ext uri="{FF2B5EF4-FFF2-40B4-BE49-F238E27FC236}">
                <a16:creationId xmlns:a16="http://schemas.microsoft.com/office/drawing/2014/main" xmlns="" id="{91B3EF9A-2599-46DD-82A8-E0E8E1D7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5404" y="1263930"/>
            <a:ext cx="545286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884181"/>
              </p:ext>
            </p:extLst>
          </p:nvPr>
        </p:nvGraphicFramePr>
        <p:xfrm>
          <a:off x="319177" y="1551128"/>
          <a:ext cx="11568023" cy="34185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6915"/>
                <a:gridCol w="1055077"/>
                <a:gridCol w="922216"/>
                <a:gridCol w="1023815"/>
              </a:tblGrid>
              <a:tr h="631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 показателя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Уточненный </a:t>
                      </a:r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Исполнено</a:t>
                      </a: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22419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"Развитие образования, молодежной политики, физической культуры и спорта в Псковском районе"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757 915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757 578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99,96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948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"Развитие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культуры в Псковском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районе"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112 331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111 017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98,83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4715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"Содействие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экономическому развитию и инвестиционной привлекательности Псковского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района"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7 072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7 066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99,91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9132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"Обеспечение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безопасности граждан на территории Псковского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района"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 078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4 053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99,39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6747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"Комплексное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развитие систем коммунальной инфраструктуры и благоустройства Псковского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района"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328 528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298 213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90,77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6640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"Развитие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транспортного обслуживания населения на территории Псковского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района"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131 402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119 201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90,72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"Управление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района"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114 286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113 434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99,25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"Противодействие </a:t>
                      </a:r>
                      <a:r>
                        <a:rPr lang="ru-RU" sz="1400" u="none" strike="noStrike" dirty="0">
                          <a:effectLst/>
                          <a:latin typeface="Calibri" panose="020F0502020204030204" pitchFamily="34" charset="0"/>
                        </a:rPr>
                        <a:t>экстремизму и профилактика терроризма на территории муниципального образования </a:t>
                      </a:r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"Псковский район"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4 104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4 104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7467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"Формирование </a:t>
                      </a:r>
                      <a:r>
                        <a:rPr lang="ru-RU" sz="14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современной городской среды на территории Псковского </a:t>
                      </a:r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района"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18 951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18 951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320432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ВСЕГО РАСХОДОВ: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b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1 478 667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1 433 617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96,95</a:t>
                      </a:r>
                      <a:endParaRPr lang="ru-RU" sz="1400" b="1" i="0" u="none" strike="noStrike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083" marR="4083" marT="408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800012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6061" y="169565"/>
            <a:ext cx="11301046" cy="977748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МУНИЦИПАЛЬНЫХ ПРОГРАММ ПСКОВСКОГО РАЙОНА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758339"/>
              </p:ext>
            </p:extLst>
          </p:nvPr>
        </p:nvGraphicFramePr>
        <p:xfrm>
          <a:off x="2451224" y="1489789"/>
          <a:ext cx="8534400" cy="3721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66620" y="1159282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</a:t>
            </a:r>
            <a:r>
              <a:rPr lang="ru-RU" sz="900" dirty="0" smtClean="0">
                <a:cs typeface="Times New Roman" pitchFamily="18" charset="0"/>
              </a:rPr>
              <a:t>графике </a:t>
            </a:r>
            <a:r>
              <a:rPr lang="ru-RU" sz="900" dirty="0">
                <a:cs typeface="Times New Roman" pitchFamily="18" charset="0"/>
              </a:rPr>
              <a:t>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1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278" y="264160"/>
            <a:ext cx="11676184" cy="576349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национальных проектов в рамках муниципальных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923856"/>
              </p:ext>
            </p:extLst>
          </p:nvPr>
        </p:nvGraphicFramePr>
        <p:xfrm>
          <a:off x="296985" y="1294774"/>
          <a:ext cx="11574585" cy="29397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5785"/>
                <a:gridCol w="1227015"/>
                <a:gridCol w="1203569"/>
                <a:gridCol w="914400"/>
                <a:gridCol w="1023816"/>
              </a:tblGrid>
              <a:tr h="4778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проекта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Уточненный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Исполнено</a:t>
                      </a: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% исполнения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4198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1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Национальный проект "Молодежь и дети"</a:t>
                      </a:r>
                      <a:endParaRPr lang="ru-RU" sz="1400" b="1" i="1" u="none" strike="noStrik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400" b="1" i="1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endParaRPr lang="en-US" sz="1400" b="1" i="1" u="none" strike="noStrik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28917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baseline="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проект "Педагоги и наставники"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31 873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31 823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4532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1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Национальный проект "Инфраструктура</a:t>
                      </a:r>
                      <a:r>
                        <a:rPr lang="ru-RU" sz="1400" b="1" i="1" u="none" strike="noStrike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1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жизни"</a:t>
                      </a:r>
                      <a:endParaRPr lang="ru-RU" sz="1400" b="1" i="1" u="none" strike="noStrik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400" b="1" i="1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en-US" sz="1400" b="1" i="1" u="none" strike="noStrik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32824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"Жилье"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effectLst/>
                          <a:latin typeface="+mj-lt"/>
                        </a:rPr>
                        <a:t>167 253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effectLst/>
                          <a:latin typeface="+mj-lt"/>
                        </a:rPr>
                        <a:t>167 253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 smtClean="0">
                          <a:effectLst/>
                          <a:latin typeface="+mj-lt"/>
                        </a:rPr>
                        <a:t>100,00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32824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проект "Модернизация коммунальной инфраструктуры"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43 619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43 619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32824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проект "Формирование комфортной городской среды"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17 650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17 650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  <a:tr h="314759"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4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260 395</a:t>
                      </a:r>
                      <a:endParaRPr lang="ru-RU" sz="14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260 345</a:t>
                      </a:r>
                      <a:endParaRPr lang="ru-RU" sz="14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99,98</a:t>
                      </a:r>
                      <a:endParaRPr lang="ru-RU" sz="14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FFE7E7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xmlns="" id="{91B3EF9A-2599-46DD-82A8-E0E8E1D7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252" y="1026155"/>
            <a:ext cx="264903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642425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ПСКОВСКИЙ РАЙОН</a:t>
            </a:r>
            <a:endParaRPr lang="ru-RU" sz="36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216" y="1289538"/>
            <a:ext cx="11324492" cy="45407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7030A0"/>
                </a:solidFill>
              </a:rPr>
              <a:t>Псковский район расположен на северо-западе Псковской области, в бассейне нижнего течения реки Великой и по восточному и южному побережью Псковского озера, в состав района входят также некоторые острова Псковского озера.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Площадь </a:t>
            </a:r>
            <a:r>
              <a:rPr lang="ru-RU" sz="1200" b="1" dirty="0">
                <a:solidFill>
                  <a:srgbClr val="7030A0"/>
                </a:solidFill>
              </a:rPr>
              <a:t>района составляет 3573 кв. км. или </a:t>
            </a:r>
            <a:r>
              <a:rPr lang="ru-RU" sz="1200" b="1" dirty="0" smtClean="0">
                <a:solidFill>
                  <a:srgbClr val="7030A0"/>
                </a:solidFill>
              </a:rPr>
              <a:t>6,8 % </a:t>
            </a:r>
            <a:r>
              <a:rPr lang="ru-RU" sz="1200" b="1" dirty="0">
                <a:solidFill>
                  <a:srgbClr val="7030A0"/>
                </a:solidFill>
              </a:rPr>
              <a:t>территории области.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По </a:t>
            </a:r>
            <a:r>
              <a:rPr lang="ru-RU" sz="1200" b="1" dirty="0">
                <a:solidFill>
                  <a:srgbClr val="7030A0"/>
                </a:solidFill>
              </a:rPr>
              <a:t>территории района проходят железнодорожные и автомобильные трассы федерального и областного значения, связывающие Прибалтику с Россией и Северо-Запад России с Белоруссией и Украиной.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Псковский </a:t>
            </a:r>
            <a:r>
              <a:rPr lang="ru-RU" sz="1200" b="1" dirty="0">
                <a:solidFill>
                  <a:srgbClr val="7030A0"/>
                </a:solidFill>
              </a:rPr>
              <a:t>район расположен на северо-западе Псковской области, в бассейне нижнего течения реки Великой по берегам Псковского озера. В состав района входит часть островов Псковского озера. Административный центр района — г. Псков. В состав района входит 10 волостей и 1 межселенная территория (Залитские острова).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Территория </a:t>
            </a:r>
            <a:r>
              <a:rPr lang="ru-RU" sz="1200" b="1" dirty="0">
                <a:solidFill>
                  <a:srgbClr val="7030A0"/>
                </a:solidFill>
              </a:rPr>
              <a:t>района имеет неправильную форму, наибольшая протяженность с севера на юг около 90 км., с запада на восток — 60 км.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Район </a:t>
            </a:r>
            <a:r>
              <a:rPr lang="ru-RU" sz="1200" b="1" dirty="0">
                <a:solidFill>
                  <a:srgbClr val="7030A0"/>
                </a:solidFill>
              </a:rPr>
              <a:t>является приграничным и через Псково-Чудское озеро граничит с Эстонской Республикой. В пределах области, на западе, граница проходит с Печорским районом, на юге — с Палкинским и Островским районами, на востоке — с Порховским и Стругокрасненским районами, на севере — с Гдовским районом.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Площадь </a:t>
            </a:r>
            <a:r>
              <a:rPr lang="ru-RU" sz="1200" b="1" dirty="0">
                <a:solidFill>
                  <a:srgbClr val="7030A0"/>
                </a:solidFill>
              </a:rPr>
              <a:t>района составляет 3573 кв. км. (6,8 % территории Псковской области). Всего сельскохозяйственных угодий — 111,7 тыс. га., из них пашни — 56,2 тыс. га, леса — 129,5 тыс. га.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Наиболее </a:t>
            </a:r>
            <a:r>
              <a:rPr lang="ru-RU" sz="1200" b="1" dirty="0">
                <a:solidFill>
                  <a:srgbClr val="7030A0"/>
                </a:solidFill>
              </a:rPr>
              <a:t>распространенными почвами района являются слабоподзолистые, легко суглинистые и суглинистые. Общедоступные полезные ископаемые: песок, глина, известняк, торф, сапропель.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На </a:t>
            </a:r>
            <a:r>
              <a:rPr lang="ru-RU" sz="1200" b="1" dirty="0">
                <a:solidFill>
                  <a:srgbClr val="7030A0"/>
                </a:solidFill>
              </a:rPr>
              <a:t>большом протяжении границей района является берег Псково-Чудского озера, занимающего третье место в Европе по площади. Основными промысловыми рыбами озера являются: судак, щука, снеток, окунь, лещ, плотва. Псковский снеток в прошлом был одним из деликатесов царского стола.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По </a:t>
            </a:r>
            <a:r>
              <a:rPr lang="ru-RU" sz="1200" b="1" dirty="0">
                <a:solidFill>
                  <a:srgbClr val="7030A0"/>
                </a:solidFill>
              </a:rPr>
              <a:t>берегам Псково-Чудского озера расположен орнитологический заповедник, где останавливаются стаи птиц при сезонных перелетах. На территории района имеются хвойные и лиственные леса, около 70 озер. В лесах много грибов и ягод, в том числе клюквы.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На </a:t>
            </a:r>
            <a:r>
              <a:rPr lang="ru-RU" sz="1200" b="1" dirty="0">
                <a:solidFill>
                  <a:srgbClr val="7030A0"/>
                </a:solidFill>
              </a:rPr>
              <a:t>территории района расположены 627 населенных пунктов, в том числе 625 деревень, 2 села. Наиболее крупные населенные пункты: д. Писковичи, д. Тямша, д. Родина, с. Середка и д. Череха.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7030A0"/>
                </a:solidFill>
              </a:rPr>
              <a:t>Численность </a:t>
            </a:r>
            <a:r>
              <a:rPr lang="ru-RU" sz="1200" b="1" dirty="0">
                <a:solidFill>
                  <a:srgbClr val="7030A0"/>
                </a:solidFill>
              </a:rPr>
              <a:t>населения района составляет 43,1 тыс. человек.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14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34461" y="102110"/>
            <a:ext cx="11842520" cy="101069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2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муниципальной программы Псковского района "Развитие образования, молодежной политики, физической культуры и спорта в Псковском районе"</a:t>
            </a:r>
            <a:endParaRPr lang="ru-RU" sz="22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561264"/>
              </p:ext>
            </p:extLst>
          </p:nvPr>
        </p:nvGraphicFramePr>
        <p:xfrm>
          <a:off x="182999" y="1385390"/>
          <a:ext cx="11902830" cy="470322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344799"/>
                <a:gridCol w="903305"/>
                <a:gridCol w="871329"/>
                <a:gridCol w="783397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620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</a:t>
                      </a:r>
                      <a:r>
                        <a:rPr lang="ru-RU" sz="1100" b="1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Псковского района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образования, молодежной политики, физической культуры и спорта в Псковском районе"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757 915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757 578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 и дошкольного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628 069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627 838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46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"Дошкольное образование"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243 672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243 664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11173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обеспечение деятельности (оказание услуг) муниципальных учреждений в рамках основного мероприятия "Дошкольное образование"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62 142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r>
                        <a:rPr lang="ru-RU" sz="1100" b="1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3802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компенсации части родительской платы за присмотр и уход за детьми, осваивающими образовательные программы дошкольного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Совершенствование организации питания детей в дошкольных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620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Субсидии на создание условий для осуществления присмотра и ухода за осваивающими образовательные программы дошкольного образования в организациях, осуществляющих образовательную деятельность, детьми-инвалидами, детьми-сиротами и детьми, оставшимися без попечения родителей, детьми с туберкулезной интоксикацией, детьми, являющимися членами семей граждан Российской Федерации, получающих меры поддержки на территории Псковской области в связи с проведением специальной военной операции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3 271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19864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начального общего, основного общего, среднего общего образования, дополнительного образования детей в общеобразовательных организациях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161 409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161 409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13656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компенсации части родительской платы за присмотр и уход за детьми в образовательных организациях, реализующих образовательные программы дошкольного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8690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Субвенции 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2 207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реализацию социальных гарантий, предоставляемых педагогическим работникам образовательных учреждений по муниципальным бюджетным дошкольным образовательным учреждениям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воспитание и обучение детей-инвалидов в муниципальных дошкольных учреждениях по муниципальным бюджетным дошкольным образовательным учреждениям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29123" y="115455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15684" y="6160732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9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408" y="112143"/>
            <a:ext cx="11824898" cy="83820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муниципальной программы Псковского района "Развитие образования, молодежной политики и физической культуры и спорта в Псковском районе"</a:t>
            </a:r>
            <a:endParaRPr lang="ru-RU" dirty="0">
              <a:effectLst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424010"/>
              </p:ext>
            </p:extLst>
          </p:nvPr>
        </p:nvGraphicFramePr>
        <p:xfrm>
          <a:off x="183810" y="1373755"/>
          <a:ext cx="11941907" cy="436575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456614"/>
                <a:gridCol w="898770"/>
                <a:gridCol w="789353"/>
                <a:gridCol w="797170"/>
              </a:tblGrid>
              <a:tr h="869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8690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создание условий для осуществления присмотра и ухода за осваивающими образовательные программы дошкольного образования в организациях, осуществляющих образовательную деятельность, детьми-инвалидами, детьми-сиротами и детьми, оставшимися без попечения родителей, детьми с туберкулезной интоксикацией, детьми, являющимися членами семей граждан Российской Федерации, получающих меры поддержки на территории Псковской области в связи с проведением специальной военной операции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46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"Общее образование"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351 923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351 751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11173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деятельности (оказание услуг) муниципальных учреждений в рамках основного мероприятия "Общее образование"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106 674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106 674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4965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Организации питания учащихся с ограниченными возможностями здоровья и обучающихся из числа инвалидов (детей-инвалидов) без статуса ОВЗ в общеобразовательных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выплаты именных стипендий учащимся образовательных учреждений Псковского района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по организации питания в муниципальных общеобразовательных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8 409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8 384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приобретение служебного жилья для педагогических работников муниципальных образовательных организаций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13656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начального общего, основного общего, среднего общего образования, дополнительного образования детей в общеобразовательных организациях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200 919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200 919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выплату вознаграждения за выполнение функций классного руководителя педагогическим работникам муниципальных образовательных учреждений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2 449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2 302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Субвенции 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реализацию социальных гарантий, предоставляемых педагогическим работникам образовательных учреждений по муниципальным бюджетным общеобразовательным учреждениям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осуществление государственных полномочий по выплате компенсации педагогическим работникам за работу по подготовке и проведению государственной итоговой аттестации по образовательным программам основного общего и среднего общего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55973" y="1142923"/>
            <a:ext cx="248657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55973" y="6056101"/>
            <a:ext cx="24561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47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54" y="112144"/>
            <a:ext cx="11816272" cy="8382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"Развитие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молодежной политики и физической культуры и спорта в Псковском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районе"</a:t>
            </a:r>
            <a:endParaRPr lang="ru-RU" sz="2300" dirty="0">
              <a:effectLst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625457"/>
              </p:ext>
            </p:extLst>
          </p:nvPr>
        </p:nvGraphicFramePr>
        <p:xfrm>
          <a:off x="181377" y="1403729"/>
          <a:ext cx="11840308" cy="444170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214338"/>
                <a:gridCol w="902426"/>
                <a:gridCol w="799337"/>
                <a:gridCol w="924207"/>
              </a:tblGrid>
              <a:tr h="869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3941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по организации бесплатного горячего питания обучающихся, получающих начальное общее образование в муниципальных образовательных организациях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17 027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17 027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мероприятия по организации питания в муниципальных общеобразовательных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744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приобретение служебного жилья для педагогических работников муниципальных образовательных организаций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620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"Проведение </a:t>
                      </a:r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по организации отдыха детей в каникулярное время и организация учебных </a:t>
                      </a:r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сборов"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Организация </a:t>
                      </a:r>
                      <a:r>
                        <a:rPr lang="ru-RU" sz="1100" b="1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обеспечение оздоровления и отдыха детей в каникулярное время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</a:t>
                      </a:r>
                      <a:r>
                        <a:rPr lang="ru-RU" sz="1100" b="1" i="0" u="none" strike="noStrike" dirty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"Педагоги и наставники"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31 873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31 823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99,84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выплат ежемесячного денежного вознаграждения советникам директоров по воспитанию и взаимодействию с детскими общественными объединениями государственных общеобразовательных организаций, профессиональных образовательных организаций субъектов Российской Федерации, города Байконура и федеральной территории "Сириус", муниципальных общеобразовательных организаций профессиональных образовательных организаций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Проведение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1 978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97,48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ежемесячное денежное вознаграждение за классное руководство педагогическим работникам государственных и муниципальных образовательных организаций, реализующих образовательные программы начального общего образования, образовательные программы основного общего образования, образовательные программы среднего общего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29 357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29 357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"Содержание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безопасность образовательных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учреждений"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70 757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70 733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"Проведение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ремонтов, приобретение оборудования и уплата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70 757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70 733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проведение текущего и капитального ремонта, приобретение оборудования в рамках основного мероприятия "Проведение ремонтов, приобретение оборудования и уплата налогов"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58 525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58 501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уплату налогов в рамках основного мероприятия "Проведение ремонтов, приобретение оборудования и уплата налогов"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12 232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12 232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25516" y="1102272"/>
            <a:ext cx="248657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55973" y="6174015"/>
            <a:ext cx="24561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45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034" y="112144"/>
            <a:ext cx="11781766" cy="8382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"Развитие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молодежной политики и физической культуры и спорта в Псковском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районе"</a:t>
            </a:r>
            <a:endParaRPr lang="ru-RU" sz="2300" dirty="0">
              <a:effectLst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416608"/>
              </p:ext>
            </p:extLst>
          </p:nvPr>
        </p:nvGraphicFramePr>
        <p:xfrm>
          <a:off x="199515" y="1376236"/>
          <a:ext cx="11840308" cy="418528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214338"/>
                <a:gridCol w="902426"/>
                <a:gridCol w="799337"/>
                <a:gridCol w="924207"/>
              </a:tblGrid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"Профилактика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безнадзорности и правонарушений среди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несовершеннолетних"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93,62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"Образование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обеспечение деятельности комиссии по делам несовершеннолетних и защите их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87,98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выполнение государственных полномочий по образованию и обеспечению деятельности комиссий по делам несовершеннолетних и защите их прав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87,98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"Профилактическая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по предупреждению безнадзорности и правонарушений среди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несовершеннолетних"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по профилактике безнадзорности и правонарушений среди несовершеннолетних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организацию трудоустройства несовершеннолетних граждан в возрасте от 14 до 18 лет в свободное от учебы время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"Комплексные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противодействия злоупотреблению наркотиков и их незаконному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обороту"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"Антинаркотическая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на территории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осуществлению антинаркотической пропаганды и антинаркотического просвещения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47 491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47 491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"Дополнительное образование"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47 491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47 491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деятельности (оказание услуг) муниципальных учреждений в рамках основного мероприятия "Дополнительное образование"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40 039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40 039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начального общего, основного общего, среднего общего образования, дополнительного образования детей в общеобразовательных организациях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Субвенции 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реализацию социальных гарантий, предоставляемых педагогическим работникам образовательных учреждений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физической культуры, спорта и молодежной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10 121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10 121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физической культуры и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7 594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7 594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25516" y="1085019"/>
            <a:ext cx="248657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55973" y="6285742"/>
            <a:ext cx="24561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34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40" y="146649"/>
            <a:ext cx="11712754" cy="8382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"Развитие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молодежной политики и физической культуры и спорта в Псковском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районе"</a:t>
            </a:r>
            <a:endParaRPr lang="ru-RU" sz="2300" dirty="0">
              <a:effectLst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392421"/>
              </p:ext>
            </p:extLst>
          </p:nvPr>
        </p:nvGraphicFramePr>
        <p:xfrm>
          <a:off x="233871" y="1407515"/>
          <a:ext cx="11791351" cy="15849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214338"/>
                <a:gridCol w="902426"/>
                <a:gridCol w="799337"/>
                <a:gridCol w="875250"/>
              </a:tblGrid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в области физической культуры и спорта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7 434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7 434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мер, направленных на привлечение жителей области к регулярным занятиям физической культурой и спортом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по расходам на обеспечение мер, направленных на привлечение жителей области к регулярным занятиям физической культурой и спортом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"Патриотическое воспитание"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патриотической направленности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"Мероприятия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области молодежной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в области молодежной политики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  <a:tr h="372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Поощрение победителей конкурса молодежных проектов "Есть идея" в Псковском районе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" marR="547" marT="547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90522" y="1085019"/>
            <a:ext cx="248657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59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3902" y="123252"/>
            <a:ext cx="11800936" cy="90329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"РАЗВИТИЕ ОБРАЗОВАНИЯ, МОЛОДЕЖНОЙ ПОЛИТИКИ И ФИЗИЧЕСКОЙ КУЛЬТУРЫ И СПОРТА В ПСКОВСКОМ РАЙОНЕ"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466801"/>
              </p:ext>
            </p:extLst>
          </p:nvPr>
        </p:nvGraphicFramePr>
        <p:xfrm>
          <a:off x="811988" y="1457912"/>
          <a:ext cx="10950087" cy="3300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66575" y="1132189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</a:t>
            </a:r>
            <a:r>
              <a:rPr lang="ru-RU" sz="900" dirty="0" smtClean="0">
                <a:cs typeface="Times New Roman" pitchFamily="18" charset="0"/>
              </a:rPr>
              <a:t>таблице </a:t>
            </a:r>
            <a:r>
              <a:rPr lang="ru-RU" sz="900" dirty="0">
                <a:cs typeface="Times New Roman" pitchFamily="18" charset="0"/>
              </a:rPr>
              <a:t>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9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40" y="176319"/>
            <a:ext cx="11671539" cy="677695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45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</a:t>
            </a:r>
            <a:r>
              <a:rPr lang="ru-RU" sz="245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программы Псковского района </a:t>
            </a:r>
            <a:r>
              <a:rPr lang="ru-RU" sz="245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"Развитие </a:t>
            </a:r>
            <a:r>
              <a:rPr lang="ru-RU" sz="245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в Псковском </a:t>
            </a:r>
            <a:r>
              <a:rPr lang="ru-RU" sz="245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районе"</a:t>
            </a:r>
            <a:endParaRPr lang="ru-RU" sz="245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285888"/>
              </p:ext>
            </p:extLst>
          </p:nvPr>
        </p:nvGraphicFramePr>
        <p:xfrm>
          <a:off x="377571" y="1322857"/>
          <a:ext cx="11587267" cy="184815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8973464"/>
                <a:gridCol w="940279"/>
                <a:gridCol w="828136"/>
                <a:gridCol w="845388"/>
              </a:tblGrid>
              <a:tr h="335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1907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Псковского района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культуры в Псковском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112 331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111 017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1380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культуры"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112 331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111 017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20239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библиотечного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20703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Компенсация расходов коммунальных услуг работникам культуры, проживающим и работающим в сельских населенных пунктах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13802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системы культурно-досугового обслуживания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111 603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110 289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33179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деятельности (оказание услуг) муниципальных учреждений в рамках основного мероприятия "Развитие системы культурно - досугового обслуживания населения"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92 322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91 009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  <a:tr h="15089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Модернизация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(ремонтные работы, приобретение оборудования) сети муниципальных учреждений культуры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19 281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19 281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0" marR="5870" marT="5870" marB="0" anchor="ctr"/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56278" y="1092025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2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366" y="189536"/>
            <a:ext cx="11543323" cy="81975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"РАЗВИТИЕ КУЛЬТУРЫ В ПСКОВСКОМ РАЙОНЕ"</a:t>
            </a:r>
            <a:endParaRPr lang="ru-RU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778413"/>
              </p:ext>
            </p:extLst>
          </p:nvPr>
        </p:nvGraphicFramePr>
        <p:xfrm>
          <a:off x="1509623" y="1349898"/>
          <a:ext cx="9647380" cy="347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3879" y="1119066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</a:t>
            </a:r>
            <a:r>
              <a:rPr lang="ru-RU" sz="900" dirty="0" smtClean="0">
                <a:cs typeface="Times New Roman" pitchFamily="18" charset="0"/>
              </a:rPr>
              <a:t>графике </a:t>
            </a:r>
            <a:r>
              <a:rPr lang="ru-RU" sz="900" dirty="0">
                <a:cs typeface="Times New Roman" pitchFamily="18" charset="0"/>
              </a:rPr>
              <a:t>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34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36" y="129396"/>
            <a:ext cx="11717587" cy="99574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</a:t>
            </a:r>
            <a:r>
              <a:rPr lang="ru-RU" sz="2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программы "Содействие </a:t>
            </a: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экономическому развитию и инвестиционной привлекательности Псковского </a:t>
            </a:r>
            <a:r>
              <a:rPr lang="ru-RU" sz="2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0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864350"/>
              </p:ext>
            </p:extLst>
          </p:nvPr>
        </p:nvGraphicFramePr>
        <p:xfrm>
          <a:off x="289168" y="1471744"/>
          <a:ext cx="11667042" cy="37257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48611"/>
                <a:gridCol w="929004"/>
                <a:gridCol w="952824"/>
                <a:gridCol w="836603"/>
              </a:tblGrid>
              <a:tr h="2093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8839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"Содействие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экономическому развитию и инвестиционной привлекательности Псковского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7 072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8757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поддержка малого и среднего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предпринимательства"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641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поддержка малого и среднего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предпринимательства"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7975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Организация информационных и выставочно-ярмарочных мероприятий для субъектов малого и среднего предпринимательства и прочих организаций, расположенных на территории МО "Псковский район"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7975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исполнение органами местного самоуправления отдельных государственных полномочий по формированию торгового реестра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563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6 872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6 866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452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поддержка отрасли сельского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6 212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6 207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452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Подведение итогов сельскохозяйственного года, подготовка и проведение мероприятий, посвященных профессиональному празднику "День работника сельского хозяйства и перерабатывающей промышленности"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96,39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563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Проведение сельскохозяйственной ярмарки, конкурса лучшего по профессии и привлечение молодых специалистов в агропромышленный комплекс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563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Мероприятия в рамках основного мероприятия "Развитие и поддержка отрасли сельского хозяйства"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8102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ликвидацию очагов сорного растения борщевик Сосновского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8978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ликвидацию очагов сорного растения борщевик Сосновского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82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"Отлов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содержание животных (собак) без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владельцев"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  <a:tr h="16186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выполнение отдельных государственных полномочий по организации мероприятий при осуществлении деятельности по обращению с животными без владельцев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8" marR="3358" marT="3358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47379" y="112513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2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9775" y="138071"/>
            <a:ext cx="11649568" cy="862593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"СОДЕЙСТВИЕ ЭКОНОМИЧЕСКОМУ РАЗВИТИЮ И ИНВЕСТИЦИОННОЙ ПРИВЛЕКАТЕЛЬНОСТИ ПСКОВСКОГО РАЙОНА"</a:t>
            </a:r>
            <a:r>
              <a:rPr lang="ru-RU" sz="2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672617"/>
              </p:ext>
            </p:extLst>
          </p:nvPr>
        </p:nvGraphicFramePr>
        <p:xfrm>
          <a:off x="920076" y="1424316"/>
          <a:ext cx="10483267" cy="347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63814" y="1120041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</a:t>
            </a:r>
            <a:r>
              <a:rPr lang="ru-RU" sz="900" dirty="0" smtClean="0">
                <a:solidFill>
                  <a:prstClr val="black"/>
                </a:solidFill>
                <a:cs typeface="Times New Roman" pitchFamily="18" charset="0"/>
              </a:rPr>
              <a:t>графике </a:t>
            </a:r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84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/>
          <p:cNvSpPr>
            <a:spLocks noChangeArrowheads="1"/>
          </p:cNvSpPr>
          <p:nvPr/>
        </p:nvSpPr>
        <p:spPr bwMode="auto">
          <a:xfrm>
            <a:off x="146648" y="242307"/>
            <a:ext cx="11826815" cy="5444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ru-RU" sz="2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ОСНОВНЫЕ ПОНЯТИЯ, ИСПОЛЬЗУЕМЫЕ В БЮДЖЕТНОМ ПРОЦЕССЕ</a:t>
            </a:r>
            <a:endParaRPr lang="ru-RU" sz="2600" b="1" dirty="0">
              <a:solidFill>
                <a:srgbClr val="00B05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536" y="966479"/>
            <a:ext cx="1181612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</a:rPr>
              <a:t>Бюджет</a:t>
            </a:r>
            <a:r>
              <a:rPr lang="ru-RU" sz="1200" dirty="0"/>
              <a:t> </a:t>
            </a:r>
          </a:p>
          <a:p>
            <a:pPr algn="ctr"/>
            <a:r>
              <a:rPr lang="ru-RU" sz="1200" dirty="0" smtClean="0"/>
              <a:t>форма </a:t>
            </a:r>
            <a:r>
              <a:rPr lang="ru-RU" sz="1200" dirty="0"/>
              <a:t>образования и расходования денежных средств, предназначенных для финансового обеспечения задач и функций государства и местного </a:t>
            </a:r>
            <a:r>
              <a:rPr lang="ru-RU" sz="1200" dirty="0" smtClean="0"/>
              <a:t>самоуправления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Бюджетная система</a:t>
            </a:r>
            <a:endParaRPr lang="ru-RU" sz="1200" dirty="0">
              <a:solidFill>
                <a:srgbClr val="FF0000"/>
              </a:solidFill>
            </a:endParaRPr>
          </a:p>
          <a:p>
            <a:pPr algn="ctr"/>
            <a:r>
              <a:rPr lang="ru-RU" sz="1200" dirty="0" smtClean="0"/>
              <a:t>основанная </a:t>
            </a:r>
            <a:r>
              <a:rPr lang="ru-RU" sz="1200" dirty="0"/>
              <a:t>на экономических отношениях и государственном устройстве Российской Федерации, регулируемая законодательством Российской Федерации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Текущий финансовый год </a:t>
            </a:r>
            <a:endParaRPr lang="ru-RU" sz="1200" dirty="0"/>
          </a:p>
          <a:p>
            <a:pPr algn="ctr"/>
            <a:r>
              <a:rPr lang="ru-RU" sz="1200" dirty="0" smtClean="0"/>
              <a:t>год</a:t>
            </a:r>
            <a:r>
              <a:rPr lang="ru-RU" sz="1200" dirty="0"/>
              <a:t>, в котором осуществляется исполнение бюджета, составление и рассмотрение проекта бюджета на очередной финансовый год и плановый период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Очередной финансовый </a:t>
            </a:r>
            <a:r>
              <a:rPr lang="ru-RU" sz="1200" b="1" dirty="0" smtClean="0">
                <a:solidFill>
                  <a:srgbClr val="FF0000"/>
                </a:solidFill>
              </a:rPr>
              <a:t>год</a:t>
            </a:r>
          </a:p>
          <a:p>
            <a:pPr algn="ctr"/>
            <a:r>
              <a:rPr lang="ru-RU" sz="1200" dirty="0" smtClean="0"/>
              <a:t>год</a:t>
            </a:r>
            <a:r>
              <a:rPr lang="ru-RU" sz="1200" dirty="0"/>
              <a:t>, следующий за текущим финансовым годом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Плановый </a:t>
            </a:r>
            <a:r>
              <a:rPr lang="ru-RU" sz="1200" b="1" dirty="0" smtClean="0">
                <a:solidFill>
                  <a:srgbClr val="FF0000"/>
                </a:solidFill>
              </a:rPr>
              <a:t>период</a:t>
            </a:r>
          </a:p>
          <a:p>
            <a:pPr algn="ctr"/>
            <a:r>
              <a:rPr lang="ru-RU" sz="1200" dirty="0" smtClean="0"/>
              <a:t>два </a:t>
            </a:r>
            <a:r>
              <a:rPr lang="ru-RU" sz="1200" dirty="0"/>
              <a:t>финансовых года, следующие за очередным финансовым годом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Отчетный финансовый </a:t>
            </a:r>
            <a:r>
              <a:rPr lang="ru-RU" sz="1200" b="1" dirty="0" smtClean="0">
                <a:solidFill>
                  <a:srgbClr val="FF0000"/>
                </a:solidFill>
              </a:rPr>
              <a:t>год</a:t>
            </a:r>
            <a:endParaRPr lang="ru-RU" sz="1200" dirty="0">
              <a:solidFill>
                <a:srgbClr val="FF0000"/>
              </a:solidFill>
            </a:endParaRPr>
          </a:p>
          <a:p>
            <a:pPr algn="ctr"/>
            <a:r>
              <a:rPr lang="ru-RU" sz="1200" dirty="0" smtClean="0"/>
              <a:t>год</a:t>
            </a:r>
            <a:r>
              <a:rPr lang="ru-RU" sz="1200" dirty="0"/>
              <a:t>, предшествующий текущему финансовому году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Доходы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</a:p>
          <a:p>
            <a:pPr algn="ctr"/>
            <a:r>
              <a:rPr lang="ru-RU" sz="1200" dirty="0" smtClean="0"/>
              <a:t>поступающие </a:t>
            </a:r>
            <a:r>
              <a:rPr lang="ru-RU" sz="1200" dirty="0"/>
              <a:t>в бюджет денежные средства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Расходы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</a:p>
          <a:p>
            <a:pPr algn="ctr"/>
            <a:r>
              <a:rPr lang="ru-RU" sz="1200" dirty="0" smtClean="0"/>
              <a:t>выплачиваемые </a:t>
            </a:r>
            <a:r>
              <a:rPr lang="ru-RU" sz="1200" dirty="0"/>
              <a:t>из бюджета денежные средства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Дефицит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</a:p>
          <a:p>
            <a:pPr algn="ctr"/>
            <a:r>
              <a:rPr lang="ru-RU" sz="1200" dirty="0" smtClean="0"/>
              <a:t>превышение </a:t>
            </a:r>
            <a:r>
              <a:rPr lang="ru-RU" sz="1200" dirty="0"/>
              <a:t>расходов бюджета над его доходами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Профицит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</a:p>
          <a:p>
            <a:pPr algn="ctr"/>
            <a:r>
              <a:rPr lang="ru-RU" sz="1200" dirty="0" smtClean="0"/>
              <a:t>превышение </a:t>
            </a:r>
            <a:r>
              <a:rPr lang="ru-RU" sz="1200" dirty="0"/>
              <a:t>доходов бюджета над его расходами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Сводная бюджетная </a:t>
            </a:r>
            <a:r>
              <a:rPr lang="ru-RU" sz="1200" b="1" dirty="0" smtClean="0">
                <a:solidFill>
                  <a:srgbClr val="FF0000"/>
                </a:solidFill>
              </a:rPr>
              <a:t>роспись</a:t>
            </a:r>
          </a:p>
          <a:p>
            <a:pPr algn="ctr"/>
            <a:r>
              <a:rPr lang="ru-RU" sz="1200" dirty="0" smtClean="0"/>
              <a:t>документ</a:t>
            </a:r>
            <a:r>
              <a:rPr lang="ru-RU" sz="1200" dirty="0"/>
              <a:t>, который составляется и ведется финансовым органом в целях организации исполнения бюджета по расходам бюджета и источникам финансирования дефицита бюджета 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Бюджетная </a:t>
            </a:r>
            <a:r>
              <a:rPr lang="ru-RU" sz="1200" b="1" dirty="0" smtClean="0">
                <a:solidFill>
                  <a:srgbClr val="FF0000"/>
                </a:solidFill>
              </a:rPr>
              <a:t>роспись</a:t>
            </a:r>
            <a:endParaRPr lang="ru-RU" sz="1200" dirty="0"/>
          </a:p>
          <a:p>
            <a:pPr algn="ctr"/>
            <a:r>
              <a:rPr lang="ru-RU" sz="1200" dirty="0" smtClean="0"/>
              <a:t>документ</a:t>
            </a:r>
            <a:r>
              <a:rPr lang="ru-RU" sz="1200" dirty="0"/>
              <a:t>, который составляется и ведется главным распорядителем бюджетных средств (главным администратором источников финансирования дефицита бюджета) в целях исполнения бюджета по расходам (источникам финансирования дефицита бюджета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8190882-173B-410D-A1ED-3C1EACE8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pPr algn="ctr"/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pPr algn="ctr"/>
              <a:t>3</a:t>
            </a:fld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20" y="120770"/>
            <a:ext cx="11665017" cy="1017917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2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"Обеспечение </a:t>
            </a:r>
            <a:r>
              <a:rPr lang="ru-RU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граждан на территории Псковского </a:t>
            </a:r>
            <a:r>
              <a:rPr lang="ru-RU" sz="22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2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61818"/>
              </p:ext>
            </p:extLst>
          </p:nvPr>
        </p:nvGraphicFramePr>
        <p:xfrm>
          <a:off x="390769" y="1577044"/>
          <a:ext cx="11591322" cy="3865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25759"/>
                <a:gridCol w="983412"/>
                <a:gridCol w="836762"/>
                <a:gridCol w="845389"/>
              </a:tblGrid>
              <a:tr h="135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88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Псковского района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"Обеспечение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 граждан на территории Псковского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4 078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100" b="1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053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781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муниципальной программы "Пожарная безопасность и обеспечение безопасности бесхозяйных и находящихся в муниципальной собственности гидротехнических сооружений, гражданская оборона 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2 058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033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"Обеспечение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первичных мер пожарной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88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реализацию комплекса процессных мероприятий "Обеспечение пожарной безопасности в исполнительных органах Псковской области и муниципальных образованиях Псковской области"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88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Софинансирование расходов на реализацию комплекса процессных мероприятий "Обеспечение пожарной безопасности в исполнительных органах Псковской области и муниципальных образованиях Псковской области"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351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"Обеспечение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 по гражданской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обороне"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97,50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Мероприятия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гражданской обороне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мероприятие "Обеспечение безопасности бесхозяйных и находящихся в муниципальной</a:t>
                      </a:r>
                      <a:r>
                        <a:rPr lang="ru-RU" sz="11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собственности гидротехнических сооружений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реализацию мероприятий по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обеспечению безопасности гидротехнических сооружений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"Профилактика правонарушений"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4110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"Профилактика правонарушений"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Проведение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по профилактике правонарушений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94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реализацию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в рамках комплекса процессных мероприятий "Развитие и совершенствование института добровольных народных дружин"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  <a:tr h="1898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Софинансирование расходов на реализацию мероприятий в рамках комплекса процессных мероприятий "Развитие и совершенствование института добровольных народных дружин"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67" marR="2767" marT="2767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78642" y="1317032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7034" y="125392"/>
            <a:ext cx="11800936" cy="87527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1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"ОБЕСПЕЧЕНИЕ БЕЗОПАСНОСТИ ГРАЖДАН НА ТЕРРИТОРИИ ПСКОВСКОГО РАЙОНА"</a:t>
            </a:r>
            <a:endParaRPr lang="ru-RU" sz="21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699299"/>
              </p:ext>
            </p:extLst>
          </p:nvPr>
        </p:nvGraphicFramePr>
        <p:xfrm>
          <a:off x="1067759" y="1514267"/>
          <a:ext cx="10589846" cy="3768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71658" y="1139801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</a:t>
            </a:r>
            <a:r>
              <a:rPr lang="ru-RU" sz="900" dirty="0" smtClean="0">
                <a:solidFill>
                  <a:prstClr val="black"/>
                </a:solidFill>
                <a:cs typeface="Times New Roman" pitchFamily="18" charset="0"/>
              </a:rPr>
              <a:t>графике </a:t>
            </a:r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67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57" y="138022"/>
            <a:ext cx="11715262" cy="888521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"Комплексное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систем коммунальной инфраструктуры и благоустройства Псковского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583835"/>
              </p:ext>
            </p:extLst>
          </p:nvPr>
        </p:nvGraphicFramePr>
        <p:xfrm>
          <a:off x="176176" y="1354430"/>
          <a:ext cx="11869946" cy="4188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04384"/>
                <a:gridCol w="940279"/>
                <a:gridCol w="810883"/>
                <a:gridCol w="914400"/>
              </a:tblGrid>
              <a:tr h="952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3001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Псковского района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"Комплексное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 коммунальной инфраструктуры и благоустройства Псковского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328 528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298 213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91,17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3001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"Комплексное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 коммунальной инфраструктуры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300 390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275 130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92,03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"Комплексное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систем коммунальной инфраструктуры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89 268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64 009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73,18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Осуществление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 по оплате взносов на капитальный ремонт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Осуществление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 по содержанию имущества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6 337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5 478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86,45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20802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Совершенствование материально-технической базы муниципальных унитарных предприятий в целях своевременного и качественного предоставления услуг в сфере коммунального хозяйства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8 493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Субсидия муниципальному унитарному предприятию "Колхоз имени "Залита" на возмещение недополученных доходов и (или) финансового обеспечения (возмещение) затрат в связи с оказанием услуг по откачке и вывозу жидких бытовых отходов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Субсидия муниципальному унитарному предприятию "Колхоз имени "Залита" на возмещение недополученных доходов и (или) финансовое обеспечение затрат в связи с оказанием услуг по водоснабжению и водоотведению населению Псковского района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52 202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36 900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5601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Организация в границах района электро-, тепло-, газо- и водоснабжения населения, водоотведения, снабжения населения топливом в пределах полномочий, установленных законодательством Российской Федерации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12 960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5 104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49,53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5601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строительство, реконструкцию, капитальный ремонт и техническое перевооружение объектов коммунальной инфраструктуры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20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разработку проектно-сметной документации на строительство станции очистки питьевой воды в рамках международного проекта "Экономически и экологически устойчивый регион Чудского озера - 2" ("Россия - Эстония")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34456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строительство, реконструкцию, капитальный ремонт и техническое перевооружение объектов коммунальной инфраструктуры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780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"Содействие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 комплекса мероприятий по развитию инфраструктуры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780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подготовку документов территориального планирования и градостроительного зонирования (в том числе изменений) муниципальных образований области в сфере жилищно-коммунального хозяйства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51684" y="112359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407259" y="5937342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84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60" y="86264"/>
            <a:ext cx="11830462" cy="905774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"Комплексное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систем коммунальной инфраструктуры и благоустройства Псковского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737359"/>
              </p:ext>
            </p:extLst>
          </p:nvPr>
        </p:nvGraphicFramePr>
        <p:xfrm>
          <a:off x="207033" y="1349382"/>
          <a:ext cx="11738793" cy="4577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9110"/>
                <a:gridCol w="914400"/>
                <a:gridCol w="862642"/>
                <a:gridCol w="912641"/>
              </a:tblGrid>
              <a:tr h="520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подготовку документов территориального планирования и градостроительного зонирования (в том числе изменений) муниципальных образований области в сфере жилищно-коммунального хозяйства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проект "Жилье"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167 353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167 353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Услуги по проектному сопровождению объекта в рамках реализации проекта комплексного развития территорий, регионального проекта "Жилье" за счет средств местного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реализацию проектов комплексного развития территорий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167 253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167 253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Региональный проект "Модернизация коммунальной инфраструктуры"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реализацию мероприятий по модернизации коммунальной инфраструктуры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"Энергосбережение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повышение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энергоэффективности"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4 623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3001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"Энергосбережение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повышение энергетической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эффективности"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4 623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5601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софинансирование мероприятий по газификации и газоснабжению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4 170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5601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Софинансирование расходов на мероприятия по газификации и газоснабжению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20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"Благоустройство 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17 947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16 272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90,67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6220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"Организация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благоустройства и озеленения территории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17 947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16 272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90,67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20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работ по объекту "Строительство причала в д.</a:t>
                      </a:r>
                      <a:r>
                        <a:rPr lang="ru-RU" sz="11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Толбица</a:t>
                      </a:r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308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Прочие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по благоустройству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6 105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91,34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мероприятия в области охраны окружающей среды в рамках поступлений по экологическим платежам в бюджет муниципального образования по Закону 7-ФЗ "Об охране окружающей среды"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1 935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1 935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20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развитие институтов территориального общественного самоуправления и поддержку проектов местных инициатив за счет средств местного бюджета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20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развитие институтов территориального общественного самоуправления и поддержку проектов местных инициатив ТОС "Александровский посад" проект "</a:t>
                      </a:r>
                      <a:r>
                        <a:rPr lang="ru-RU" sz="1100" b="1" i="0" u="none" strike="noStrike" dirty="0" err="1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Энергосвет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820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проведение ремонта (реконструкции), благоустройства, работ по постановке на кадастровый учет воинских захоронений, памятников и памятных знаков, увековечивающих память погибших при защите Отечества, на территории муниципального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20401" y="1108920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7259" y="6168174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40" y="138023"/>
            <a:ext cx="11747260" cy="897147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"Комплексное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систем коммунальной инфраструктуры и благоустройства Псковского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877492"/>
              </p:ext>
            </p:extLst>
          </p:nvPr>
        </p:nvGraphicFramePr>
        <p:xfrm>
          <a:off x="181155" y="1442019"/>
          <a:ext cx="11826815" cy="4159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52626"/>
                <a:gridCol w="931653"/>
                <a:gridCol w="828136"/>
                <a:gridCol w="914400"/>
              </a:tblGrid>
              <a:tr h="520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развитие институтов территориального общественного самоуправления и поддержку проектов местных инициатив (ТОС "Александровский посад")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3306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осуществление органами местного самоуправления отдельных государственных полномочий в сфере увековечивания памяти погибших при защите Отечества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обеспечение развития сельских территорий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строительство причала в д. Толбица, приобретение трех плавучих понтонных причалов (д. Толбица, о. Залита, о. Белов), понижающего понтонного причала и ангара для хранения в рамках реализации мероприятий международного проекта "Экономически и экологически устойчивый регион Чудского озера - 2" ("Россия - Эстония")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проведение ремонта (реконструкции), благоустройства, работ по постановке на кадастровый учет воинских захоронений, памятников и памятных знаков, увековечивающих память погибших при защите Отечества, на территории муниципального образования за счет средств местного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520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Софинансирование расходов на проведение ремонта (реконструкции), благоустройства, работ по постановке на кадастровый учет воинских захоронений, памятников и памятных знаков, увековечивающих память погибших при защите Отечества, на территории муниципального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780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развитие институтов территориального общественного самоуправления и поддержку проектов местных инициатив ("ТОС "Александровский посад")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обеспечение развития сельских территорий за счет средств инициативных платежей (Благоустройство общественной территории в д. Череха на берегу реки Череха - устройство детской игровой площадки)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"Жилище"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5 568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4 981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89,46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"Улучшение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жилищных условий отдельных категорий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5 568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4 981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89,46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  <a:tr h="10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капитальный и текущий ремонт муниципального жилищного фонда, снос аварийного жилья, находящегося в муниципальной собственности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5 568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4 981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89,46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1" marR="1161" marT="116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56793" y="1121516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7258" y="5937342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72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8793" y="105485"/>
            <a:ext cx="11628407" cy="8693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"КОМПЛЕКСНОЕ РАЗВИТИЕ СИСТЕМ КОММУНАЛЬНОЙ ИНФРАСТРУКТУРЫ И БЛАГОУСТРОЙСТВА ПСКОВСКОГО РАЙОНА"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400522"/>
              </p:ext>
            </p:extLst>
          </p:nvPr>
        </p:nvGraphicFramePr>
        <p:xfrm>
          <a:off x="1452232" y="1546435"/>
          <a:ext cx="10013855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33591" y="1141349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</a:t>
            </a:r>
            <a:r>
              <a:rPr lang="ru-RU" sz="900" dirty="0" smtClean="0">
                <a:solidFill>
                  <a:prstClr val="black"/>
                </a:solidFill>
                <a:cs typeface="Times New Roman" pitchFamily="18" charset="0"/>
              </a:rPr>
              <a:t>графике </a:t>
            </a:r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47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91" y="103517"/>
            <a:ext cx="11652739" cy="914399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"Развитие </a:t>
            </a:r>
            <a:r>
              <a:rPr lang="ru-RU" sz="23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транспортного обслуживания населения на территории Псковского </a:t>
            </a: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8054277"/>
              </p:ext>
            </p:extLst>
          </p:nvPr>
        </p:nvGraphicFramePr>
        <p:xfrm>
          <a:off x="207035" y="1435351"/>
          <a:ext cx="11792308" cy="4316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9493"/>
                <a:gridCol w="947577"/>
                <a:gridCol w="845471"/>
                <a:gridCol w="889767"/>
              </a:tblGrid>
              <a:tr h="1543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21423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Псковского района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"Развитие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транспортного обслуживания населения на территории Псковского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131 402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119 201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90,71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21423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"Сохранение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автомобильных дорог общего пользования местного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111 040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98 851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89,02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21423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"Выполнение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 по обеспечению сохранности и приведению в нормативное состояние автомобильных дорог общего пользования местного значения и искусственных дорожных сооружений на них в муниципальном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24 458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79,53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26779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Содержание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автомобильных дорог общего пользования местного значения  и сооружений на них, нацеленное на обеспечение их проезжаемости и безопасности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24 458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79,53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37491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"Строительство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капитальный ремонт, ремонт автомобильных дорог местного значения в муниципальном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85 916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78 735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193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Расходы на осуществление дорожной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85 916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78 735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8317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"Повышение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 дорожного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1906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Проведение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по безопасности дорожного движения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8344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установку знаков туристской навигации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06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 на установку знаков туристской навигации за счет средств местного бюджета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959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"Совершенствование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транспортного обслуживания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20 362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20 350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239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"Совершенствование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транспортного обслуживания населения на территории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20 362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20 350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06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Субсидия муниципальному унитарному предприятию "Колхоз имени "Залита" на возмещение недополученных доходов и финансовое обеспечение затрат в связи с осуществлением речных пассажирских перевозок муниципальными катерами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8 283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8 283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06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создание условий для осуществления организации бесплатной перевозки обучающихся в муниципальных образовательных организациях, реализующих основные образовательные программы, между поселениями до образовательной организации и обратно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11 958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11 946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  <a:tr h="16067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иные межбюджетные трансферты местным бюджетам из областного бюджета на создание условий для осуществления организации бесплатной перевозки обучающихся в муниципальных образовательных организациях, реализующих основные образовательные программы, между поселениями до образовательной организации и обратно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1" marR="3151" marT="315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87539" y="1204519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2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2594" y="96784"/>
            <a:ext cx="11426092" cy="912507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3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"РАЗВИТИЕ ТРАНСПОРТНОГО ОБСЛУЖИВАНИЯ НАСЕЛЕНИЯ НА ТЕРРИТОРИИ ПСКОВСКОГО РАЙОНА"</a:t>
            </a:r>
            <a:endParaRPr lang="ru-RU" sz="23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152740"/>
              </p:ext>
            </p:extLst>
          </p:nvPr>
        </p:nvGraphicFramePr>
        <p:xfrm>
          <a:off x="1388732" y="1351878"/>
          <a:ext cx="10082335" cy="3811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002226" y="1121046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</a:t>
            </a:r>
            <a:r>
              <a:rPr lang="ru-RU" sz="900" dirty="0" smtClean="0">
                <a:solidFill>
                  <a:prstClr val="black"/>
                </a:solidFill>
                <a:cs typeface="Times New Roman" pitchFamily="18" charset="0"/>
              </a:rPr>
              <a:t>графике </a:t>
            </a:r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15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92" y="138024"/>
            <a:ext cx="11691816" cy="869688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"Управление 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района"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61634"/>
              </p:ext>
            </p:extLst>
          </p:nvPr>
        </p:nvGraphicFramePr>
        <p:xfrm>
          <a:off x="42994" y="1402173"/>
          <a:ext cx="11957536" cy="4512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28808"/>
                <a:gridCol w="914400"/>
                <a:gridCol w="776377"/>
                <a:gridCol w="837951"/>
              </a:tblGrid>
              <a:tr h="79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21604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Псковского района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"Управление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114 286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113 434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"Обеспечение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функционирования администрации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83 691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83 048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99,28</a:t>
                      </a: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"Функционирование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администрации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83 691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83 048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99,28</a:t>
                      </a:r>
                    </a:p>
                  </a:txBody>
                  <a:tcPr marL="1287" marR="1287" marT="1287" marB="0" anchor="ctr">
                    <a:noFill/>
                  </a:tcPr>
                </a:tc>
              </a:tr>
              <a:tr h="24006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по оплате труда муниципальных служащих, лиц, замещающих выборные муниципальные должности, работников, занимающих должности, не отнесенные к должностям муниципальной службы и осуществляющих техническое обеспечение администрации района, работников, занятых обслуживанием администрации муниципального образования, обеспечения функций Администрации района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66 977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66 864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Информирование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 муниципального образования о деятельности органов местного самоуправления, основных направлениях социально-экономического развития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5401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Доплаты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пенсиям муниципальным служащим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2 336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92,60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Оценка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недвижимости, признание прав регулирования отношений по муниципальной собственности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0802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Субсидии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организациям, осуществляющим производство и выпуск муниципального периодического издания Псковского района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6203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обеспечение деятельности органов местного самоуправления в рамках основного мероприятия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"Обеспечение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функционирования администрации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8 374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Гранты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лучшим работникам учреждений, осуществляющим деятельность на территории  муниципального образования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"Псковский район"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Поощрение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молодым специалистам образовательных учреждений Псковского района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8903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доплат к трудовым пенсиям лицам, замещавшим должности в органах государственной власти и управления районов Псковской области и городов Псков и Великие Луки, должности в органах местного самоуправления до 13 марта 1997 года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исполнение государственных полномочий по сбору информации от поселений, входящих в состав муниципального района, необходимой для ведения регистра муниципальных нормативных правовых актов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22,20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"Обеспечение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 порядка и противодействие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коррупции"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"Функционирование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организаций, обеспечивающих выполнение части муниципальных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функций"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исполнение государственных полномочий по созданию административных комиссий и определению перечня должностных лиц, уполномоченных составлять протоколы об административных правонарушениях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75105" y="1121549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7259" y="6168174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38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20" y="112142"/>
            <a:ext cx="11582400" cy="888521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"Управление </a:t>
            </a: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</a:t>
            </a:r>
            <a:r>
              <a:rPr lang="ru-RU" sz="2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515337"/>
              </p:ext>
            </p:extLst>
          </p:nvPr>
        </p:nvGraphicFramePr>
        <p:xfrm>
          <a:off x="176388" y="1430406"/>
          <a:ext cx="11834482" cy="39903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09151"/>
                <a:gridCol w="948906"/>
                <a:gridCol w="845389"/>
                <a:gridCol w="831036"/>
              </a:tblGrid>
              <a:tr h="79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519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"Совершенствование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развитие бюджетного процесса и управление муниципальным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долгом"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5 987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5 977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"Совершенствование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бюджетного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5 987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5 977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Обеспечение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эффективного управления муниципальными финансами, составления и организации исполнения бюджета муниципального района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1 788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0802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Предоставление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дотаций на выравнивание бюджетной обеспеченности поселений из бюджета муниципального района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6203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"Социальная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граждан и реализация демографической политики в муниципальном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24 606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24 409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"Социальная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граждан и реализация демографической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политики"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20 553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20 553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Осуществление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единовременной выплаты гражданам РФ, постоянно проживающим на территории муниципального образования, в связи с празднованием очередной годовщины Победы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0802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лицам, удостоенным звания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"Почетный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гражданин муниципального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8903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Реализация мероприятий в рамках комплекса процессных мероприятий "Активная политика занятости населения и социальная поддержка безработных граждан"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Обеспечение жилыми помещениями детей-сирот и детей, оставшихся без попечения родителей, лиц из числа детей-сирот и детей, оставшихся без попечения родителей, по договорам найма специализированных жилых помещений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3502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 за счет средств областного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12 947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12 947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8101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Основное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"Реализация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органами местного самоуправления отдельных переданных государственных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полномочий"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4 053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95,45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0802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осуществление первичного воинского учета органами местного самоуправления поселений и муниципальных округов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  <a:tr h="16203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87" marR="1287" marT="1287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06094" y="1120359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0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7323" y="1436147"/>
            <a:ext cx="114886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FF0000"/>
                </a:solidFill>
              </a:rPr>
              <a:t>Межбюджетные трансферты (МБТ)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</a:p>
          <a:p>
            <a:pPr lvl="0" algn="ctr"/>
            <a:r>
              <a:rPr lang="ru-RU" sz="1200" b="1" dirty="0">
                <a:solidFill>
                  <a:srgbClr val="FF0000"/>
                </a:solidFill>
              </a:rPr>
              <a:t>Бюджетные ассигнования (БА) </a:t>
            </a:r>
            <a:endParaRPr lang="ru-RU" sz="1200" dirty="0">
              <a:solidFill>
                <a:prstClr val="black"/>
              </a:solidFill>
            </a:endParaRP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предельные объемы денежных средств, предусмотренные в соответствующем финансовом году для исполнения бюджетных обязательств </a:t>
            </a:r>
          </a:p>
          <a:p>
            <a:pPr lvl="0" algn="ctr"/>
            <a:r>
              <a:rPr lang="ru-RU" sz="1200" b="1" dirty="0">
                <a:solidFill>
                  <a:srgbClr val="FF0000"/>
                </a:solidFill>
              </a:rPr>
              <a:t>Бюджетные обязательства (БО) </a:t>
            </a:r>
            <a:endParaRPr lang="ru-RU" sz="1200" dirty="0">
              <a:solidFill>
                <a:prstClr val="black"/>
              </a:solidFill>
            </a:endParaRP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расходные обязательства, подлежащие исполнению в соответствующем финансовом году</a:t>
            </a:r>
          </a:p>
          <a:p>
            <a:pPr lvl="0" algn="ctr"/>
            <a:r>
              <a:rPr lang="ru-RU" sz="1200" b="1" dirty="0">
                <a:solidFill>
                  <a:srgbClr val="FF0000"/>
                </a:solidFill>
              </a:rPr>
              <a:t>Главный распорядитель бюджетных средств (ГРБС) </a:t>
            </a:r>
            <a:endParaRPr lang="ru-RU" sz="1200" dirty="0">
              <a:solidFill>
                <a:prstClr val="black"/>
              </a:solidFill>
            </a:endParaRP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орган местного самоуправления, орган местной администрации, указанный в ведомственной структуре расходов бюджета, имеющие право распределять бюджетные ассигнования и лимиты бюджетных обязательств между получателями бюджетных средств</a:t>
            </a:r>
          </a:p>
          <a:p>
            <a:pPr lvl="0" algn="ctr"/>
            <a:r>
              <a:rPr lang="ru-RU" sz="1200" b="1" dirty="0">
                <a:solidFill>
                  <a:srgbClr val="FF0000"/>
                </a:solidFill>
              </a:rPr>
              <a:t>Получатель бюджетных средств (ПБС)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орган местного самоуправления, орган местной администрации, находящееся в ведении главного распорядителя бюджетных средств казенное учреждение, имеющие право на принятие и исполнение бюджетных обязательств от имени публично-правового образования за счет средств соответствующего бюджета</a:t>
            </a:r>
          </a:p>
          <a:p>
            <a:pPr lvl="0" algn="ctr"/>
            <a:r>
              <a:rPr lang="ru-RU" sz="1200" b="1" dirty="0">
                <a:solidFill>
                  <a:srgbClr val="FF0000"/>
                </a:solidFill>
              </a:rPr>
              <a:t>Остатки бюджетных средств на счете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средства, сформированные за счет остатков средств, образовавшихся на начало года после завершения операций по принятым обязательствам прошедшего года и экономии в расходах в текущем году. В соответствии с действующим законодательством изменение остатков средств на счетах по учету бюджета рассматривается как один из источников финансирования его дефицита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9846" y="166086"/>
            <a:ext cx="11426092" cy="8125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ПОНЯТИЯ, ИСПОЛЬЗУЕМЫЕ В БЮДЖЕТНОМ ПРОЦЕССЕ</a:t>
            </a:r>
            <a:endParaRPr lang="ru-RU" sz="2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659" y="86265"/>
            <a:ext cx="11766431" cy="879894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"УПРАВЛЕНИЕ 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РАЙОНА"</a:t>
            </a:r>
            <a:endParaRPr lang="ru-RU" sz="18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2364771"/>
              </p:ext>
            </p:extLst>
          </p:nvPr>
        </p:nvGraphicFramePr>
        <p:xfrm>
          <a:off x="1510851" y="1525549"/>
          <a:ext cx="9573724" cy="3799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01888" y="1133534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5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" y="112144"/>
            <a:ext cx="11543323" cy="879894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Псковского района </a:t>
            </a:r>
            <a:r>
              <a:rPr lang="ru-RU" sz="2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"Противодействие </a:t>
            </a: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экстремизму и профилактика терроризма на территории муниципального образования </a:t>
            </a:r>
            <a:r>
              <a:rPr lang="ru-RU" sz="2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"Псковский район"</a:t>
            </a:r>
            <a:endParaRPr lang="ru-RU" sz="20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942426"/>
              </p:ext>
            </p:extLst>
          </p:nvPr>
        </p:nvGraphicFramePr>
        <p:xfrm>
          <a:off x="146437" y="1458013"/>
          <a:ext cx="11828217" cy="138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35182"/>
                <a:gridCol w="897147"/>
                <a:gridCol w="715992"/>
                <a:gridCol w="879896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31930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Псковского района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"Противодействие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экстремизму и профилактика терроризма на территории муниципального образования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"Псковский район"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1641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Подпрограмма муниципальной программы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"Противодействие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экстремизму и профилактика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терроризма"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16412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Основное мероприятие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"Противодействие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экстремизму и профилактика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терроризма"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32824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Организационно-технические мероприятия по повышению уровня защищенности объектов, наиболее привлекательных для совершения террористических актов, проявлений экстремизма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04770" y="1163675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754" y="3454401"/>
            <a:ext cx="1166836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МУНИЦИПАЛЬНОЙ ПРОГРАММЫ ПСКОВСКОГО РАЙОНА "ПРОТИВОДЕЙСТВИЕ ЭКСТРЕМИЗМУ И ПРОФИЛАКТИКА ТЕРРОРИЗМА НА ТЕРРИТОРИИ МУНИЦИПАЛЬНОГО ОБРАЗОВАНИЯ "ПСКОВСКИЙ РАЙОН" </a:t>
            </a:r>
            <a:endParaRPr 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75736861"/>
              </p:ext>
            </p:extLst>
          </p:nvPr>
        </p:nvGraphicFramePr>
        <p:xfrm>
          <a:off x="1187937" y="4608563"/>
          <a:ext cx="8604739" cy="2015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9106667" y="4377731"/>
            <a:ext cx="27414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</a:t>
            </a:r>
            <a:r>
              <a:rPr lang="ru-RU" sz="900" dirty="0" smtClean="0">
                <a:solidFill>
                  <a:prstClr val="black"/>
                </a:solidFill>
                <a:cs typeface="Times New Roman" pitchFamily="18" charset="0"/>
              </a:rPr>
              <a:t>графике </a:t>
            </a:r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33" y="138023"/>
            <a:ext cx="11496431" cy="854015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муниципальной программы 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"Формирование </a:t>
            </a:r>
            <a:r>
              <a:rPr lang="ru-RU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городской среды на территории Псковского 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</a:t>
            </a:r>
            <a:endParaRPr lang="ru-RU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07392"/>
              </p:ext>
            </p:extLst>
          </p:nvPr>
        </p:nvGraphicFramePr>
        <p:xfrm>
          <a:off x="140676" y="1293363"/>
          <a:ext cx="11855938" cy="1520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0743"/>
                <a:gridCol w="871268"/>
                <a:gridCol w="815159"/>
                <a:gridCol w="898768"/>
              </a:tblGrid>
              <a:tr h="4646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</a:tr>
              <a:tr h="15962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"Формирование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современной городской среды на территории Псковского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</a:tr>
              <a:tr h="15630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Подпрограмма "Формирование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современной городской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</a:tr>
              <a:tr h="12504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Региональный </a:t>
                      </a:r>
                      <a:r>
                        <a:rPr lang="ru-RU" sz="1100" b="1" i="0" u="none" strike="noStrike" dirty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"Формирование </a:t>
                      </a:r>
                      <a:r>
                        <a:rPr lang="ru-RU" sz="1100" b="1" i="0" u="none" strike="noStrike" dirty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комфортной городской </a:t>
                      </a:r>
                      <a:r>
                        <a:rPr lang="ru-RU" sz="1100" b="1" i="0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среды"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18 951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18 951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15C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15C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</a:tr>
              <a:tr h="179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Реализация муниципальных программ формирования современной городской среды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17 651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17 651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</a:tr>
              <a:tr h="1797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реализацию муниципальных программ формирования современной городской среды за счет средств местного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29" marR="8929" marT="8929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87539" y="1062531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754" y="2987209"/>
            <a:ext cx="1181686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ДИНАМИКА ИСПОЛНЕНИЯ МУНИЦИПАЛЬНОЙ ПРОГРАММЫ "ФОРМИРОВАНИЕ СОВРЕМЕННОЙ ГОРОДСКОЙ СРЕДЫ НА ТЕРРИТОРИИ ПСКОВСКОГО РАЙОНА"</a:t>
            </a:r>
            <a:endParaRPr lang="ru-RU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70741686"/>
              </p:ext>
            </p:extLst>
          </p:nvPr>
        </p:nvGraphicFramePr>
        <p:xfrm>
          <a:off x="750277" y="4314092"/>
          <a:ext cx="10816492" cy="2344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142960" y="4142627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43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6430" y="147902"/>
            <a:ext cx="11414011" cy="83551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340925"/>
              </p:ext>
            </p:extLst>
          </p:nvPr>
        </p:nvGraphicFramePr>
        <p:xfrm>
          <a:off x="438768" y="1464049"/>
          <a:ext cx="11406564" cy="38583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38145"/>
                <a:gridCol w="923026"/>
                <a:gridCol w="750498"/>
                <a:gridCol w="794895"/>
              </a:tblGrid>
              <a:tr h="2488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015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103 426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95 949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92,77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7265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Непрограммные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99 055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91 580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92,45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0138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Резервный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Правительства Псковской области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7 687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7 687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7520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Резервный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администрации муниципального района в рамках непрограммного направления деятельности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3 668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3 231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88,10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1018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исполнение судебных актов в рамках непрограммного направления деятельности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31,21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7265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защиту населения и территорий от чрезвычайных ситуаций, осуществляемые за счет средств резервных фондов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4 368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7265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</a:t>
                      </a:r>
                      <a:r>
                        <a:rPr lang="ru-RU" sz="1100" b="1" i="0" u="none" strike="noStrike" dirty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проведение выборов в органы местного самоуправления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962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Обеспечение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 МКУ ПР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"ЦЕНТР </a:t>
                      </a:r>
                      <a:r>
                        <a:rPr lang="ru-RU" sz="1100" b="1" i="0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ОКАЗАНИЯ </a:t>
                      </a:r>
                      <a:r>
                        <a:rPr lang="ru-RU" sz="11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УСЛУГ"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70 059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65 451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93,42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9494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осуществление органами местного самоуправления отдельных государственных полномочий по материально-техническому обеспечению проведения выборов в представительные органы вновь образованных муниципальных образований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8 268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8 268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459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государственную регистрацию актов гражданского состояния, за счет средств областного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85,81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8994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государственную регистрацию актов гражданского состояния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2 191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32457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поощрение муниципальных управленческих команд за достижение показателей деятельности органов исполнительных органов Псковской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13827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по оплате труда по Председателю Собрания депутатов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473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по оплате труда по Председателю Собрания депутатов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2 751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473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по оплате труда и обеспечение функций муниципальных органов аппарата Собрания депутатов,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1 618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  <a:tr h="4737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по оплате труда и обеспечение функций муниципальных органов аппарата Собрания депутатов,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1 618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8" marR="5078" marT="5078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43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19907" y="1136762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0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0267" y="193812"/>
            <a:ext cx="11746523" cy="817248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НЕПРОГРАММНЫХ РАСХОДОВ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737852"/>
              </p:ext>
            </p:extLst>
          </p:nvPr>
        </p:nvGraphicFramePr>
        <p:xfrm>
          <a:off x="848213" y="1419644"/>
          <a:ext cx="10362955" cy="420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44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25335" y="1188812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8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51078"/>
              </p:ext>
            </p:extLst>
          </p:nvPr>
        </p:nvGraphicFramePr>
        <p:xfrm>
          <a:off x="276046" y="1440863"/>
          <a:ext cx="11770076" cy="4249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92875"/>
                <a:gridCol w="1345721"/>
                <a:gridCol w="974785"/>
                <a:gridCol w="785004"/>
                <a:gridCol w="771691"/>
              </a:tblGrid>
              <a:tr h="133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2309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</a:t>
                      </a:r>
                      <a:r>
                        <a:rPr lang="ru-RU" sz="10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Субвенции </a:t>
                      </a:r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</a:p>
                  </a:txBody>
                  <a:tcPr marL="9525" marR="9525" marT="9525" marB="0">
                    <a:noFill/>
                  </a:tcPr>
                </a:tc>
                <a:tc rowSpan="10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Собрания депутатов Псковского района 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 "О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бюджете муниципального образования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"Псковский район"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и на плановый период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годов"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редакции 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26.06.2025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205,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25.11.2025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38)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2 207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2771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</a:t>
                      </a:r>
                      <a:r>
                        <a:rPr lang="ru-RU" sz="10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Расходы </a:t>
                      </a:r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на реализацию социальных гарантий, предоставляемых педагогическим работникам образовательных учреждений по муниципальным бюджетным дошкольным образовательным учреждениям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3857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Расходы на выплаты именных стипендий учащимся образовательных учреждений Псковского района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2309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</a:t>
                      </a:r>
                      <a:r>
                        <a:rPr lang="ru-RU" sz="10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Субвенции </a:t>
                      </a:r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591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</a:t>
                      </a:r>
                      <a:r>
                        <a:rPr lang="ru-RU" sz="10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Расходы </a:t>
                      </a:r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на реализацию социальных гарантий, предоставляемых педагогическим работникам образовательных учреждений по муниципальным бюджетным общеобразовательным учреждениям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5384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</a:t>
                      </a:r>
                      <a:r>
                        <a:rPr lang="ru-RU" sz="10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Субвенции </a:t>
                      </a:r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на осуществление органами местного самоуправления отдельных государственных полномочий по предоставлению педагогическим работникам муниципальных образовательных организаций, проживающим и работающим в сельских населенных пунктах, рабочих поселках (поселках городского типа), компенсации расходов на оплату жилых помещений, отопления и освещения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3857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</a:t>
                      </a:r>
                      <a:r>
                        <a:rPr lang="ru-RU" sz="10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Расходы </a:t>
                      </a:r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на реализацию социальных гарантий, предоставляемых педагогическим работникам образовательных учреждений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013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Компенсация расходов коммунальных услуг работникам культуры, проживающим и работающим в сельских населенных пунктах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013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Подведение итогов сельскохозяйственного года, подготовка и проведение мероприятий, посвященных профессиональному празднику "День работника сельского хозяйства и перерабатывающей промышленности"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013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7E39"/>
                          </a:solidFill>
                          <a:effectLst/>
                          <a:latin typeface="Arial CYR"/>
                        </a:rPr>
                        <a:t>    Проведение сельскохозяйственной ярмарки, конкурса лучшего по профессии и привлечение молодых специалистов в агропромышленный комплекс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FAA489-1CE0-4C0C-9A6C-7C729AC9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EB6E89-BA87-4003-BD23-6BDF40F3EBED}" type="slidenum">
              <a:rPr lang="ru-RU" smtClean="0"/>
              <a:pPr/>
              <a:t>45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62BEBD5-D6C4-4373-8370-0E26C1FFC150}"/>
              </a:ext>
            </a:extLst>
          </p:cNvPr>
          <p:cNvSpPr txBox="1">
            <a:spLocks/>
          </p:cNvSpPr>
          <p:nvPr/>
        </p:nvSpPr>
        <p:spPr>
          <a:xfrm>
            <a:off x="187569" y="162562"/>
            <a:ext cx="11730893" cy="543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</a:t>
            </a:r>
            <a:r>
              <a:rPr lang="ru-RU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социальное 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 иные выплаты </a:t>
            </a:r>
            <a:r>
              <a:rPr lang="ru-RU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населению</a:t>
            </a:r>
            <a:endParaRPr lang="ru-RU" sz="2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93036" y="108006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7258" y="6325818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07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026" y="319177"/>
            <a:ext cx="11582400" cy="552091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>
              <a:spcBef>
                <a:spcPts val="0"/>
              </a:spcBef>
            </a:pPr>
            <a:r>
              <a:rPr lang="ru-RU" sz="2600" b="1" cap="non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Информация о расходах бюджета на социальное обеспечение и иные выплаты </a:t>
            </a:r>
            <a:r>
              <a:rPr lang="ru-RU" sz="2600" b="1" cap="none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населению</a:t>
            </a:r>
            <a:endParaRPr lang="ru-RU" sz="260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267889"/>
              </p:ext>
            </p:extLst>
          </p:nvPr>
        </p:nvGraphicFramePr>
        <p:xfrm>
          <a:off x="449532" y="1397164"/>
          <a:ext cx="11446294" cy="36832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42045"/>
                <a:gridCol w="1337095"/>
                <a:gridCol w="879894"/>
                <a:gridCol w="759124"/>
                <a:gridCol w="828136"/>
              </a:tblGrid>
              <a:tr h="133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НПА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477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реализацию мероприятий в рамках комплекса процессных мероприятий "Развитие и совершенствование института добровольных народных дружин"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rowSpan="1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Собрания депутатов Псковского района 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 "О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бюджете муниципального образования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"Псковский район"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и на плановый период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годов"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редакции 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26.06.2025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205,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25.11.2025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25.12.2025 </a:t>
                      </a:r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38)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697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477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реализацию мероприятий в рамках комплекса процессных мероприятий "Развитие и совершенствование института добровольных народных дружин"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477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Доплаты к пенсиям муниципальным служащим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2 335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92,60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9238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Гранты лучшим работникам учреждений, осуществляющим деятельность на территории муниципального образования "Псковский район"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8477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Поощрение молодым специалистам образовательных учреждений Псковского района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13857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доплат к трудовым пенсиям лицам, замещавшим должности в органах государственной власти и управления районов Псковской области и городов Псков и Великие Луки, должности в органах местного самоуправления до 13 марта 1997 года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3233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Осуществление единовременной выплаты гражданам РФ, постоянно проживающим на территории муниципального образования, в связи с празднованием очередной годовщины Победы</a:t>
                      </a: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27715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лицам, удостоенным звания "Почетный гражданин муниципального района"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27715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Резервный фонд администрации муниципального района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поощрение муниципальных управленческих команд за достижение показателей деятельности органов исполнительных органов Псковской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310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  <a:tr h="48453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14 990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14 799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11" marR="1811" marT="181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46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96554" y="1166332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4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113" y="220282"/>
            <a:ext cx="11551139" cy="918405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РАСХОДОВ НА СОЦИАЛЬНОЕ ОБЕСПЕЧЕНИЕ И ИНЫЕ ВЫПЛАТЫ НАСЕЛЕНИЮ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048630"/>
              </p:ext>
            </p:extLst>
          </p:nvPr>
        </p:nvGraphicFramePr>
        <p:xfrm>
          <a:off x="992554" y="1431763"/>
          <a:ext cx="10535137" cy="3747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47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74440" y="1092245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7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847" y="172528"/>
            <a:ext cx="11488615" cy="851287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субсидий бюджетным, автономным учреждениям и иным некоммерческим 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</a:t>
            </a:r>
            <a:endParaRPr lang="ru-RU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64347"/>
              </p:ext>
            </p:extLst>
          </p:nvPr>
        </p:nvGraphicFramePr>
        <p:xfrm>
          <a:off x="312616" y="1312985"/>
          <a:ext cx="11729859" cy="48343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57595"/>
                <a:gridCol w="854015"/>
                <a:gridCol w="759125"/>
                <a:gridCol w="759124"/>
              </a:tblGrid>
              <a:tr h="5420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28927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baseline="0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обеспечение деятельности (оказание услуг) муниципальных учреждений в рамках основного мероприятия "Дошкольное образование"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62 142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62 142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4513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Выплата компенсации части родительской платы за присмотр и уход за детьми, осваивающими образовательные программы дошкольного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4513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Совершенствование организации питания детей в дошкольных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3 776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57756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Субсидии на создание условий для осуществления присмотра и ухода за осваивающими образовательные программы дошкольного образования в организациях, осуществляющих образовательную деятельность, детьми-инвалидами, детьми-сиротами и детьми, оставшимися без попечения родителей, детьми с туберкулезной интоксикацией, детьми, являющимися членами семей граждан Российской Федерации, получающих меры поддержки на территории Псковской области в связи с проведением специальной военной операции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3 271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32498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начального общего, основного общего, среднего общего образования, дополнительного образования детей в общеобразовательных организациях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161 409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161 409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193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Выплата компенсации части родительской платы за присмотр и уход за детьми в образовательных организациях, реализующих образовательные программы дошкольного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35077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воспитание и обучение детей-инвалидов в муниципальных дошкольных учреждениях по муниципальным бюджетным дошкольным образовательным учреждениям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28927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Софинансирование расходов на создание условий для осуществления присмотра и ухода за осваивающими образовательные программы дошкольного образования в организациях, осуществляющих образовательную деятельность, детьми-инвалидами, детьми-сиротами и детьми, оставшимися без попечения родителей, детьми с туберкулезной интоксикацией, детьми, являющимися членами семей граждан Российской Федерации, получающих меры поддержки на территории Псковской области в связи с проведением специальной военной операции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4513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обеспечение деятельности (оказание услуг) муниципальных учреждений в рамках основного мероприятия "Общее образование"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106 674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106 674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4513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Организации питания учащихся с ограниченными возможностями здоровья и обучающихся из числа инвалидов (детей-инвалидов) без статуса ОВЗ в общеобразовательных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039565" y="1042937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99709" y="6223461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429028"/>
              </p:ext>
            </p:extLst>
          </p:nvPr>
        </p:nvGraphicFramePr>
        <p:xfrm>
          <a:off x="211015" y="1384789"/>
          <a:ext cx="11809046" cy="4809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7438"/>
                <a:gridCol w="902441"/>
                <a:gridCol w="735836"/>
                <a:gridCol w="763331"/>
              </a:tblGrid>
              <a:tr h="177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Мероприятия по организации питания в муниципальных общеобразовательных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8 409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8 384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начального общего, основного общего, среднего общего образования, дополнительного образования детей в общеобразовательных организациях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194 275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194 275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выплату вознаграждения за выполнение функций классного руководителя педагогическим работникам муниципальных образовательных учреждений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2 449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2 302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осуществление государственных полномочий по выплате компенсации педагогическим работникам за работу по подготовке и проведению государственной итоговой аттестации по образовательным программам основного общего и среднего общего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по организации бесплатного горячего питания обучающихся, получающих начальное общее образование в муниципальных образовательных организациях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17 027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17 027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Софинансирование расходов на мероприятия по организации питания в муниципальных общеобразовательных учреждениях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Организация и обеспечение оздоровления и отдыха детей в каникулярное время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обеспечение выплат ежемесячного денежного вознаграждения советникам директоров по воспитанию и взаимодействию с детскими общественными объединениями государственных общеобразовательных организаций, профессиональных образовательных организаций субъектов Российской Федерации, города Байконура и федеральной территории "Сириус", муниципальных общеобразовательных организаций профессиональных образовательных организаций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Проведение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1 978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97,48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ежемесячное денежное вознаграждение за классное руководство педагогическим работникам государственных и муниципальных образовательных организаций, реализующих образовательные программы начального общего образования, образовательные программы основного общего образования, образовательные программы среднего общего образования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29 357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29 357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проведение текущего и капитального ремонта, приобретение оборудования в рамках основного мероприятия "Проведение ремонтов, приобретение оборудования и уплата налогов"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58 525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58 501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 Расходы на уплату налогов в рамках основного мероприятия "Проведение ремонтов, приобретение оборудования и уплата налогов"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12 232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12 232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49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1015" y="114719"/>
            <a:ext cx="11809047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cap="all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Предоставление субсидий бюджетным, автономным учреждениям и иным некоммерческим организациям</a:t>
            </a:r>
            <a:endParaRPr lang="ru-RU" sz="2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13147" y="111925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99709" y="6223461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13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42EA36-1BF3-407E-A744-F615F6D3E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63" y="77638"/>
            <a:ext cx="11623675" cy="943899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исполнения бюджета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"Псковский район"</a:t>
            </a:r>
            <a:endParaRPr lang="ru-RU" sz="260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06C6BA-EE92-48BE-B128-913A4A2B1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3" y="5466493"/>
            <a:ext cx="11623675" cy="1092394"/>
          </a:xfrm>
          <a:gradFill flip="none" rotWithShape="1">
            <a:gsLst>
              <a:gs pos="14000">
                <a:srgbClr val="5E9EFF">
                  <a:alpha val="65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400000" scaled="0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года сложился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дефицит 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бюджета, который составил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2 949 тысячи рублей.</a:t>
            </a:r>
            <a:endParaRPr lang="ru-RU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заимствования в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 не привлекались, муниципальные гарантии не предоставлялись.</a:t>
            </a:r>
          </a:p>
          <a:p>
            <a:pPr marL="0" indent="0" algn="ctr">
              <a:buNone/>
            </a:pPr>
            <a:r>
              <a:rPr lang="ru-RU" alt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долг в </a:t>
            </a:r>
            <a:r>
              <a:rPr lang="ru-RU" alt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году </a:t>
            </a:r>
            <a:r>
              <a:rPr lang="ru-RU" alt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отсутствовал.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6C5054A-9DCF-4C6C-B532-D67824CCB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11700" y="6549292"/>
            <a:ext cx="2743200" cy="308708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6F7F59-BFCE-43EB-8468-DCDDB17B579E}"/>
              </a:ext>
            </a:extLst>
          </p:cNvPr>
          <p:cNvSpPr/>
          <p:nvPr/>
        </p:nvSpPr>
        <p:spPr>
          <a:xfrm>
            <a:off x="284163" y="1153306"/>
            <a:ext cx="11623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Бюджет </a:t>
            </a:r>
            <a:r>
              <a:rPr lang="ru-RU" sz="2000" b="1" i="1" dirty="0" smtClean="0"/>
              <a:t>муниципального образования "Псковский район" </a:t>
            </a:r>
            <a:r>
              <a:rPr lang="ru-RU" sz="2000" b="1" i="1" dirty="0"/>
              <a:t>на </a:t>
            </a:r>
            <a:r>
              <a:rPr lang="ru-RU" sz="2000" b="1" i="1" dirty="0" smtClean="0"/>
              <a:t>2025 </a:t>
            </a:r>
            <a:r>
              <a:rPr lang="ru-RU" sz="2000" b="1" i="1" dirty="0"/>
              <a:t>год </a:t>
            </a:r>
            <a:r>
              <a:rPr lang="ru-RU" sz="2000" b="1" i="1" dirty="0" smtClean="0"/>
              <a:t>был </a:t>
            </a:r>
            <a:r>
              <a:rPr lang="ru-RU" sz="2000" b="1" i="1" dirty="0"/>
              <a:t>утвержден решением </a:t>
            </a:r>
            <a:r>
              <a:rPr lang="ru-RU" sz="2000" b="1" i="1" dirty="0" smtClean="0"/>
              <a:t>Собрания депутатов Псковского района 26 </a:t>
            </a:r>
            <a:r>
              <a:rPr lang="ru-RU" sz="2000" b="1" i="1" dirty="0"/>
              <a:t>декабря </a:t>
            </a:r>
            <a:r>
              <a:rPr lang="ru-RU" sz="2000" b="1" i="1" dirty="0" smtClean="0"/>
              <a:t>2024 </a:t>
            </a:r>
            <a:r>
              <a:rPr lang="ru-RU" sz="2000" b="1" i="1" dirty="0"/>
              <a:t>года № </a:t>
            </a:r>
            <a:r>
              <a:rPr lang="ru-RU" sz="2000" b="1" i="1" dirty="0" smtClean="0"/>
              <a:t>176.</a:t>
            </a:r>
            <a:endParaRPr lang="ru-RU" sz="2000" b="1" i="1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EF9B7FA9-B487-4703-8345-D85D72226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97766"/>
              </p:ext>
            </p:extLst>
          </p:nvPr>
        </p:nvGraphicFramePr>
        <p:xfrm>
          <a:off x="258669" y="1994545"/>
          <a:ext cx="11649169" cy="341028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651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70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738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64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198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26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3118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0292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514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Параметры бюджета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 бюджета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плановых назначений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1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Первоначальный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</a:t>
                      </a:r>
                    </a:p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(№ 176 от 26.12.2024)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Уточненный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  <a:p>
                      <a:pPr algn="ctr"/>
                      <a:endParaRPr lang="ru-RU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(№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38 от 25.12.2025)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первоначальному бюджету</a:t>
                      </a:r>
                    </a:p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(№ 176 от 26.12.2024)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уточненному плану </a:t>
                      </a:r>
                      <a:endParaRPr lang="ru-RU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(№ 38 от 25.12.2025) 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1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абсолютные значения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абсолютные значения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6907806"/>
                  </a:ext>
                </a:extLst>
              </a:tr>
              <a:tr h="574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1 047 688 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1 498 244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1 526 618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478 930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145,7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28 374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101,9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071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1 134 871 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1 583 506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1 529 567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394 696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134,8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- 53 939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96,6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9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Дефицит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"-"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Профицит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"+"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- 87 183 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85 262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- 2 949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xmlns="" id="{C12548DC-438E-4905-AB84-21DF84FD9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63" y="1763713"/>
            <a:ext cx="1164907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957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80" y="388189"/>
            <a:ext cx="11582400" cy="577969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7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субсидий бюджетным, автономным учреждениям и иным некоммерческим организациям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651852"/>
              </p:ext>
            </p:extLst>
          </p:nvPr>
        </p:nvGraphicFramePr>
        <p:xfrm>
          <a:off x="300228" y="1350090"/>
          <a:ext cx="11538344" cy="4521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2964"/>
                <a:gridCol w="864989"/>
                <a:gridCol w="759125"/>
                <a:gridCol w="831266"/>
              </a:tblGrid>
              <a:tr h="177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по профилактике безнадзорности и правонарушений среди несовершеннолетних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 Расходы на организацию трудоустройства несовершеннолетних граждан в возрасте от 14 до 18 лет в свободное от учебы время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по осуществлению антинаркотической пропаганды и антинаркотического просвещения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обеспечение деятельности (оказание услуг) муниципальных учреждений в рамках основного мероприятия "Дополнительное образование" муниципальной программы "Развитие образования, молодежной политики, физической культуры и спорта в муниципальном образовании"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40 039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40 039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обеспечение государственных гарантий реализации прав на получение общедоступного и бесплатного дошкольного образования в дошкольных образовательных организациях, начального общего, основного общего, среднего общего образования, дополнительного образования детей в общеобразовательных организациях области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в области физической культуры и спорта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7 434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7 434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обеспечение мер, направленных на привлечение жителей области к регулярным занятиям физической культурой и спортом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Софинансирование по расходам на обеспечение мер, направленных на привлечение жителей области к регулярным занятиям физической культурой и спортом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патриотической направленности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в области молодежной политики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Поощрение победителей конкурса молодежных проектов "Есть идея" в Псковском районе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Расходы на обеспечение деятельности (оказание услуг) муниципальных учреждений в рамках основного мероприятия "Развитие системы культурно - досугового обслуживания населения"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92 322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91 009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Модернизация (ремонтные работы, приобретение оборудования) сети муниципальных учреждений культуры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19 281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19 281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Мероприятия по гражданской обороне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Проведение мероприятий по профилактике правонарушений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 Проведение мероприятий по безопасности дорожного движения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 Расходы на создание условий для осуществления организации бесплатной перевозки обучающихся в муниципальных образовательных организациях, реализующих основные образовательные программы, между поселениями до образовательной организации и обратно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11 958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11 946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50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13147" y="111925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99708" y="6108045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8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80" y="388189"/>
            <a:ext cx="11582400" cy="577969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7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субсидий бюджетным, автономным учреждениям и иным некоммерческим организациям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827645"/>
              </p:ext>
            </p:extLst>
          </p:nvPr>
        </p:nvGraphicFramePr>
        <p:xfrm>
          <a:off x="300228" y="1350090"/>
          <a:ext cx="11538344" cy="1899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2964"/>
                <a:gridCol w="864989"/>
                <a:gridCol w="759125"/>
                <a:gridCol w="831266"/>
              </a:tblGrid>
              <a:tr h="177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Софинансирование расходов на иные межбюджетные трансферты местным бюджетам из областного бюджета на создание условий для осуществления организации бесплатной перевозки обучающихся в муниципальных образовательных организациях, реализующих основные образовательные программы, между поселениями до образовательной организации и обратно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 Субсидии организациям, осуществляющим производство и выпуск муниципального периодического издания Псковского района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  Реализация мероприятий в рамках комплекса процессных мероприятий "Активная политика занятости населения и социальная поддержка безработных граждан"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/>
                        </a:rPr>
                        <a:t> Организационно-технические мероприятия по повышению уровня защищенности объектов, наиболее привлекательных для совершения террористических актов, проявлений экстремизма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867 310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865 734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99,82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13147" y="1119258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89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52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2280" y="388189"/>
            <a:ext cx="11582400" cy="577969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7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 </a:t>
            </a:r>
            <a:r>
              <a:rPr lang="ru-RU" sz="27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субсидий бюджетным, автономным учреждениям и иным некоммерческим организациям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157657"/>
              </p:ext>
            </p:extLst>
          </p:nvPr>
        </p:nvGraphicFramePr>
        <p:xfrm>
          <a:off x="406400" y="1554163"/>
          <a:ext cx="11538344" cy="4156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2964"/>
                <a:gridCol w="864989"/>
                <a:gridCol w="759125"/>
                <a:gridCol w="831266"/>
              </a:tblGrid>
              <a:tr h="1776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МУНИЦИПАЛЬНОЕ БЮДЖЕТНОЕ ОБЩЕОБРАЗОВАТЕЛЬНОЕ УЧРЕЖДЕНИЕ "КАРАМЫШЕВСКАЯ СРЕДНЯЯ ОБЩЕОБРАЗОВАТЕЛЬНАЯ ШКОЛА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45 102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45 036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"МОГЛИНСКАЯ СРЕДНЯЯ ОБЩЕОБРАЗОВАТЕЛЬНАЯ ШКОЛА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147 978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147 962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"МОСКВИНСКАЯ СРЕДНЯЯ ОБЩЕОБРАЗОВАТЕЛЬНАЯ ШКОЛА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31 609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31 589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5194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"ПИСКОВСКАЯ СРЕДНЯЯ ОБЩЕОБРАЗОВАТЕЛЬНАЯ ШКОЛА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172 246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172 219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"РОДИНСКАЯ СРЕДНЯЯ ОБЩЕОБРАЗОВАТЕЛЬНАЯ ШКОЛА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107 666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107 643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МУНИЦИПАЛЬНОЕ БЮДЖЕТНОЕ ОБЩЕОБРАЗОВАТЕЛЬНОЕ УЧРЕЖДЕНИЕ "СЕРЁДКИНСКАЯ СРЕДНЯЯ ОБЩЕОБРАЗОВАТЕЛЬНАЯ ШКОЛА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48 859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48 846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"СТРЕМУТКИНСКАЯ СРЕДНЯЯ ОБЩЕОБРАЗОВАТЕЛЬНАЯ ШКОЛА ПСКОВСКОГО РАИОНА"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52 712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52 670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"ТОРОШИНСКАЯ СРЕДНЯЯ ОБЩЕОБРАЗОВАТЕЛЬНАЯ ШКОЛА"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24 451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24 420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ОБЩЕОБРАЗОВАТЕЛЬНОЕ УЧРЕЖДЕНИЕ "ТЯМШАНСКАЯ ГИМНАЗИЯ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69 961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69 935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УЧРЕЖДЕНИЕ ДОПОЛНИТЕЛЬНОГО ОБРАЗОВАНИЯ "ЦЕНТР РАЗВИТИЯ ТВОРЧЕСТВА ДЕТЕЙ И МОЛОДЕЖИ ПСКОВСКОГО РАЙОНА"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50 010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50 010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МУНИЦИПАЛЬНОЕ БЮДЖЕТНОЕ УЧРЕЖДЕНИЕ ПСКОВСКОГО РАЙОНА "ПСКОВСКИЙ РАЙОННЫЙ ЦЕНТР КУЛЬТУРЫ"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113 823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112 509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177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Автономная некоммерческая организация Издательский Дом "Медиа 60"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  <a:tr h="89120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867 310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865 734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99,80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1" marR="941" marT="941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9604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2143" y="124065"/>
            <a:ext cx="11426093" cy="885226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ПРЕДОСТАВЛЕНИЯ СУБСИДИЙ БЮДЖЕТНЫМ, АВТОНОМНЫМ УЧРЕЖДЕНИЯМ И ИНЫМ НЕКОММЕРЧЕСКИМ ОРГАНИЗАЦИЯМ</a:t>
            </a:r>
            <a:endParaRPr lang="ru-RU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968248"/>
              </p:ext>
            </p:extLst>
          </p:nvPr>
        </p:nvGraphicFramePr>
        <p:xfrm>
          <a:off x="1773777" y="1580109"/>
          <a:ext cx="8534400" cy="4089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09977" y="1170325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9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3683" y="230014"/>
            <a:ext cx="11602528" cy="69315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Капитальные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вложения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205263"/>
              </p:ext>
            </p:extLst>
          </p:nvPr>
        </p:nvGraphicFramePr>
        <p:xfrm>
          <a:off x="345652" y="1447294"/>
          <a:ext cx="11543321" cy="504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03790"/>
                <a:gridCol w="845388"/>
                <a:gridCol w="724619"/>
                <a:gridCol w="769524"/>
              </a:tblGrid>
              <a:tr h="1191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53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приобретение служебного жилья для педагогических работников муниципальных образовательных организаций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9558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Софинансирование расходов на приобретение служебного жилья для педагогических работников муниципальных образовательных организаций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Организация в границах района электро-, тепло-, газо- и водоснабжения населения, водоотведения, снабжения населения топливом в пределах полномочий, установленных законодательством Российской Федерации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11 739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4 499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49,53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5180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строительство, реконструкцию, капитальный ремонт и техническое перевооружение объектов коммунальной инфраструктуры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28938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разработку проектно-сметной документации на строительство станции очистки питьевой воды в рамках международного проекта "Экономически и экологически устойчивый регион Чудского озера - 2" ("Россия - Эстония")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8703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Софинансирование расходов на строительство, реконструкцию, капитальный ремонт и техническое перевооружение объектов коммунальной инфраструктуры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26353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Услуги по проектному сопровождению объекта в рамках реализации проекта комплексного развития территорий, регионального проекта "Жилье" за счет средств местного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9616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реализацию проектов комплексного развития территорий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167 253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167 253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7777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реализацию мероприятий по модернизации коммунальной инфраструктуры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43 619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софинансирование мероприятий по газификации и газоснабжению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3 315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Софинансирование расходов на мероприятия по газификации и газоснабжению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осуществление работ по объекту "Строительство причала в д. Толбица"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Расходы на строительство причала в д. Толбица, приобретение трех плавучих понтонных причалов (д. Толбица, о. Залита, о. Белов), понижающего понтонного причала и ангара для хранения в рамках реализации мероприятий международного проекта "Экономически и экологически устойчивый регион Чудского озера - 2" ("Россия - Эстония")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Оценка недвижимости, признание прав регулирования отношений по муниципальной собственности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Обеспечение жилыми помещениями детей-сирот и детей, оставшихся без попечения родителей, лиц из числа детей-сирот и детей, оставшихся без попечения родителей, по договорам найма специализированных жилых помещений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6 433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 за счет средств областного бюджета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12 947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12 947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Резервный фонд администрации муниципального района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  <a:tr h="41341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259 964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247 666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95,78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2" marR="2432" marT="2432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63548" y="1153996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27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5067" y="213794"/>
            <a:ext cx="11433907" cy="64022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РАСХОДОВ НА КАПИТАЛЬНЫЕ ВЛОЖЕНИЯ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817004"/>
              </p:ext>
            </p:extLst>
          </p:nvPr>
        </p:nvGraphicFramePr>
        <p:xfrm>
          <a:off x="743568" y="1334477"/>
          <a:ext cx="10456985" cy="4270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17519" y="1103645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6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5566" y="144782"/>
            <a:ext cx="11074400" cy="66610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2741957"/>
              </p:ext>
            </p:extLst>
          </p:nvPr>
        </p:nvGraphicFramePr>
        <p:xfrm>
          <a:off x="327434" y="1098939"/>
          <a:ext cx="11594271" cy="4692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66731"/>
                <a:gridCol w="897148"/>
                <a:gridCol w="802256"/>
                <a:gridCol w="828136"/>
              </a:tblGrid>
              <a:tr h="1454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190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ликвидацию очагов сорного растения борщевик Сосновского: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19144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"ЕРШОВСКАЯ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6274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"ЗАВЕЛИЧЕНСКАЯ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9261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"КАРАМЫШЕВСКАЯ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05234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"КРАСНОПРУДСКАЯ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1785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"ЛОГОЗОВСКАЯ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61454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"ПИСКОВИЧСКАЯ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60335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"СЕРЕДКИНСКАЯ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61454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61454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"ТЯМШАНСКАЯ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61454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"ЯДРОВСКАЯ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17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Софинансирование расходов ликвидацию очагов сорного растения борщевик Сосновского: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50666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"ТЯМШАНСКАЯ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615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реализацию мероприятий по обеспечению безопасности гидротехнических сооружений: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6155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5937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Прочие мероприятия по благоустройству: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"КАРАМЫШЕВСКАЯ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АДМИНИСТРАЦИЯ СЕЛЬСКОГО ПОСЕЛЕНИЯ "КРАСНОПРУДСКАЯ ВОЛОСТЬ"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"ЛОГОЗОВСКАЯ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"ПИСКОВИЧСКАЯ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"СЕРЕДКИНСКАЯ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87569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87569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"ТЯМШАНСКАЯ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87569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"ЯДРОВСКАЯ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56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70826" y="807721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14106" y="6338877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30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57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63548" y="1153996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713662"/>
              </p:ext>
            </p:extLst>
          </p:nvPr>
        </p:nvGraphicFramePr>
        <p:xfrm>
          <a:off x="310551" y="1384828"/>
          <a:ext cx="11655614" cy="41912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28074"/>
                <a:gridCol w="897148"/>
                <a:gridCol w="802256"/>
                <a:gridCol w="828136"/>
              </a:tblGrid>
              <a:tr h="1454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21153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мероприятия в области охраны окружающей среды в рамках поступлений по экологическим платежам в бюджет муниципального образования по Закону 7-ФЗ "Об охране окружающей среды":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1 935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1 935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"ЕРШОВСКАЯ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"КАРАМЫШЕВСКАЯ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"КРАСНОПРУДСКАЯ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"ЛОГОЗОВСКАЯ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"ПИСКОВИЧСКАЯ ВОЛОСТЬ"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"СЕРЕДКИНСКАЯ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"ТЯМШАНСКАЯ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"ЯДРОВСКАЯ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34917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развитие институтов территориального общественного самоуправления и поддержку проектов местных инициатив за счет средств местного бюджета: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4 656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286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"ЕРШОВСКАЯ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"КАРАМЫШЕВСКАЯ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"ЛОГОЗОВСКАЯ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"ПИСКОВИЧСКАЯ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"СЕРЕДКИНСКАЯ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"ТЯМШАНСКАЯ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"ЯДРОВСКАЯ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286649" y="5890304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505566" y="144782"/>
            <a:ext cx="11074400" cy="66610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7615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178320"/>
              </p:ext>
            </p:extLst>
          </p:nvPr>
        </p:nvGraphicFramePr>
        <p:xfrm>
          <a:off x="406400" y="1096963"/>
          <a:ext cx="11594271" cy="3754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66731"/>
                <a:gridCol w="897148"/>
                <a:gridCol w="802256"/>
                <a:gridCol w="828136"/>
              </a:tblGrid>
              <a:tr h="352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Содержание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автомобильных дорог общего пользования местного значения и сооружений на них, нацеленное на обеспечение их проезжаемости и безопасности: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2 167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2 167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АДМИНИСТРАЦИЯ СЕЛЬСКОГО ПОСЕЛЕНИЯ "ЗАВЕЛИЧЕНСКАЯ ВОЛОСТЬ"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95767"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406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Предоставление дотаций на выравнивание бюджетной обеспеченности поселений из бюджета муниципального района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"ЗАВЕЛИЧЕНСКАЯ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"КРАСНОПРУДСКАЯ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2 232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2 232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8539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Расходы на осуществление первичного воинского учета органами местного самоуправления поселений и муниципальных округов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3 899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3 729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"ЕРШОВСКАЯ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88,08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"ЗАВЕЛИЧЕНСКАЯ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"КАРАМЫШЕВСКАЯ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"КРАСНОПРУДСКАЯ </a:t>
                      </a:r>
                      <a:r>
                        <a:rPr lang="ru-RU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ВОЛОСТЬ"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"ЛОГОЗОВСКАЯ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"ПИСКОВИЧСКАЯ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"СЕРЕДКИНСКАЯ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"ТОРОШИНСКАЯ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"ТЯМШАНСКАЯ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"ЯДРОВСКАЯ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163547" y="800313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505566" y="144782"/>
            <a:ext cx="11074400" cy="66610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21140" y="5760907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1309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59</a:t>
            </a:fld>
            <a:endParaRPr lang="ru-RU" dirty="0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505566" y="144782"/>
            <a:ext cx="11074400" cy="66610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99197"/>
              </p:ext>
            </p:extLst>
          </p:nvPr>
        </p:nvGraphicFramePr>
        <p:xfrm>
          <a:off x="320136" y="1096963"/>
          <a:ext cx="11594271" cy="1058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66731"/>
                <a:gridCol w="897148"/>
                <a:gridCol w="802256"/>
                <a:gridCol w="828136"/>
              </a:tblGrid>
              <a:tr h="1454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663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Резервный фонд администрации муниципального района в рамках непрограммного направления деятельности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1 464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007E3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007E3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"ЕРШОВСКАЯ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70532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СЕЛЬСКОГО ПОСЕЛЕНИЯ "КАРАМЫШЕВСКАЯ ВОЛОСТЬ"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  <a:tr h="187569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28 554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200" b="1" i="0" u="none" strike="noStrike" baseline="0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384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99,40</a:t>
                      </a:r>
                      <a:endParaRPr lang="ru-RU" sz="12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4" marR="4264" marT="4264" marB="0" anchor="ctr"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163547" y="800313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8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61F1EB-C2B6-4219-9751-5611B85D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" y="77637"/>
            <a:ext cx="11644924" cy="90289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исполнения доходной части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b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"Псковский район"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01453C-7719-4AE5-A4C3-982FFD561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50153" y="6439877"/>
            <a:ext cx="2743200" cy="285262"/>
          </a:xfrm>
        </p:spPr>
        <p:txBody>
          <a:bodyPr/>
          <a:lstStyle/>
          <a:p>
            <a:pPr algn="ctr"/>
            <a:fld id="{F203300F-B5E5-4D9E-9381-383162CC59FB}" type="slidenum">
              <a:rPr lang="ru-RU" smtClean="0"/>
              <a:pPr algn="ctr"/>
              <a:t>6</a:t>
            </a:fld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DA89D65D-174C-4AC4-BA83-842295F27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588418"/>
              </p:ext>
            </p:extLst>
          </p:nvPr>
        </p:nvGraphicFramePr>
        <p:xfrm>
          <a:off x="192909" y="1329099"/>
          <a:ext cx="11762133" cy="3750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9127">
                  <a:extLst>
                    <a:ext uri="{9D8B030D-6E8A-4147-A177-3AD203B41FA5}">
                      <a16:colId xmlns:a16="http://schemas.microsoft.com/office/drawing/2014/main" xmlns="" val="2571648537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xmlns="" val="3858932657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xmlns="" val="3868912674"/>
                    </a:ext>
                  </a:extLst>
                </a:gridCol>
                <a:gridCol w="1450903">
                  <a:extLst>
                    <a:ext uri="{9D8B030D-6E8A-4147-A177-3AD203B41FA5}">
                      <a16:colId xmlns:a16="http://schemas.microsoft.com/office/drawing/2014/main" xmlns="" val="3671672434"/>
                    </a:ext>
                  </a:extLst>
                </a:gridCol>
                <a:gridCol w="919305">
                  <a:extLst>
                    <a:ext uri="{9D8B030D-6E8A-4147-A177-3AD203B41FA5}">
                      <a16:colId xmlns:a16="http://schemas.microsoft.com/office/drawing/2014/main" xmlns="" val="2030527759"/>
                    </a:ext>
                  </a:extLst>
                </a:gridCol>
                <a:gridCol w="1585657">
                  <a:extLst>
                    <a:ext uri="{9D8B030D-6E8A-4147-A177-3AD203B41FA5}">
                      <a16:colId xmlns:a16="http://schemas.microsoft.com/office/drawing/2014/main" xmlns="" val="3454931591"/>
                    </a:ext>
                  </a:extLst>
                </a:gridCol>
                <a:gridCol w="1492370">
                  <a:extLst>
                    <a:ext uri="{9D8B030D-6E8A-4147-A177-3AD203B41FA5}">
                      <a16:colId xmlns:a16="http://schemas.microsoft.com/office/drawing/2014/main" xmlns="" val="627762089"/>
                    </a:ext>
                  </a:extLst>
                </a:gridCol>
                <a:gridCol w="923026">
                  <a:extLst>
                    <a:ext uri="{9D8B030D-6E8A-4147-A177-3AD203B41FA5}">
                      <a16:colId xmlns:a16="http://schemas.microsoft.com/office/drawing/2014/main" xmlns="" val="372827338"/>
                    </a:ext>
                  </a:extLst>
                </a:gridCol>
              </a:tblGrid>
              <a:tr h="126005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Уточненный </a:t>
                      </a:r>
                      <a:r>
                        <a:rPr lang="ru-RU" sz="1800" u="none" strike="noStrike" dirty="0" smtClean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2025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 smtClean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2025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Отклонения от </a:t>
                      </a:r>
                      <a:r>
                        <a:rPr lang="ru-RU" sz="1800" u="none" strike="noStrike" dirty="0" smtClean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 2025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 smtClean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2024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 исполнения </a:t>
                      </a:r>
                      <a:r>
                        <a:rPr lang="ru-RU" sz="1800" u="none" strike="noStrike" dirty="0" smtClean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</a:t>
                      </a:r>
                      <a:endParaRPr lang="ru-RU" sz="180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исполнения </a:t>
                      </a:r>
                    </a:p>
                    <a:p>
                      <a:pPr algn="ctr" rtl="0" fontAlgn="ctr"/>
                      <a:r>
                        <a:rPr lang="ru-RU" sz="1800" u="none" strike="noStrike" dirty="0" smtClean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35358829"/>
                  </a:ext>
                </a:extLst>
              </a:tr>
              <a:tr h="65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абсолютные значения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абсолютные значения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4272542452"/>
                  </a:ext>
                </a:extLst>
              </a:tr>
              <a:tr h="4523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(всего)</a:t>
                      </a:r>
                      <a:endParaRPr lang="ru-RU" sz="17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1 498 244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1 526 618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28 374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101,9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1 197 747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328 871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127,5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2532398838"/>
                  </a:ext>
                </a:extLst>
              </a:tr>
              <a:tr h="77046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</a:t>
                      </a:r>
                      <a:r>
                        <a:rPr lang="ru-RU" sz="17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числе: </a:t>
                      </a:r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и неналоговые доходы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620 558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660 855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40 297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106,5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573 205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87 650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115,3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854546507"/>
                  </a:ext>
                </a:extLst>
              </a:tr>
              <a:tr h="6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безвозмездные </a:t>
                      </a:r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поступления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877 686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865 763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- 11 923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98,6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624 542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241 221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138,6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86839548"/>
                  </a:ext>
                </a:extLst>
              </a:tr>
            </a:tbl>
          </a:graphicData>
        </a:graphic>
      </p:graphicFrame>
      <p:sp>
        <p:nvSpPr>
          <p:cNvPr id="5" name="Прямоугольник 7">
            <a:extLst>
              <a:ext uri="{FF2B5EF4-FFF2-40B4-BE49-F238E27FC236}">
                <a16:creationId xmlns:a16="http://schemas.microsoft.com/office/drawing/2014/main" xmlns="" id="{16D8CB0D-527B-4EE2-9D20-9888F5529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2831" y="1098267"/>
            <a:ext cx="294847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606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465" y="183662"/>
            <a:ext cx="11543324" cy="609968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РАСХОДОВ МЕЖБЮДЖЕТНЫХ ТРАНСФЕРТОВ</a:t>
            </a:r>
            <a:endParaRPr lang="ru-RU" sz="2600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969382"/>
              </p:ext>
            </p:extLst>
          </p:nvPr>
        </p:nvGraphicFramePr>
        <p:xfrm>
          <a:off x="1360488" y="1555262"/>
          <a:ext cx="10143758" cy="4612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60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25334" y="1211246"/>
            <a:ext cx="27414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графике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5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1156C46-1652-4ECD-BB9D-9958746BA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23" y="185558"/>
            <a:ext cx="11473868" cy="83563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разделам, подразделам классификации расходов бюджетов 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849718"/>
              </p:ext>
            </p:extLst>
          </p:nvPr>
        </p:nvGraphicFramePr>
        <p:xfrm>
          <a:off x="224287" y="1267351"/>
          <a:ext cx="11714670" cy="4926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53555"/>
                <a:gridCol w="612475"/>
                <a:gridCol w="672860"/>
                <a:gridCol w="879895"/>
                <a:gridCol w="776377"/>
                <a:gridCol w="819508"/>
              </a:tblGrid>
              <a:tr h="3405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ОБЩЕГОСУДАРСТВЕННЫЕ ВОПРОСЫ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177 902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169 916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95,53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</a:t>
                      </a: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высшего должностного лица субъекта Российской Федерации и муниципального образования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20399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</a:t>
                      </a: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4 371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4 369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20399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субъектов Российской Федерации, местных администраций</a:t>
                      </a: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72 345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71 971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Судебная </a:t>
                      </a: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проведения выборов и референдумов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8 598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8 598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</a:t>
                      </a: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фонды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1 926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86 654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80971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93,44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НАЦИОНАЛЬНАЯ ОБОРОНА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8159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Мобилизационная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вневойсковая подготовка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1759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НАЦИОНАЛЬНАЯ БЕЗОПАСНОСТЬ И ПРАВООХРАНИТЕЛЬНАЯ ДЕЯТЕЛЬНОСТЬ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9 414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9 357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юстиции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Гражданская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оборона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6319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</a:t>
                      </a: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 области национальной безопасности и правоохранительной деятельности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НАЦИОНАЛЬНАЯ ЭКОНОМИКА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138 145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125 938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91,16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Общеэкономические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хозяйство и рыболовство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6 866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хозяйство (дорожные фонды)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110 374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98 185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88,96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 области национальной экономики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ЖИЛИЩНО-КОММУНАЛЬНОЕ ХОЗЯЙСТВО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349 262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318 939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178 625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177 888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131 248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103 840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4799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39 389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37 210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xmlns="" id="{FA127F59-1E17-4379-A19E-543F7F7B8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2214" y="1021188"/>
            <a:ext cx="329897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02326" y="6256693"/>
            <a:ext cx="2638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Продолжение таблицы на следующем слайде</a:t>
            </a:r>
            <a:endParaRPr lang="ru-RU" sz="9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4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883" y="127529"/>
            <a:ext cx="11566770" cy="817248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МО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"Псковский район" </a:t>
            </a: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разделам, подразделам классификации расходов бюджетов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07139"/>
              </p:ext>
            </p:extLst>
          </p:nvPr>
        </p:nvGraphicFramePr>
        <p:xfrm>
          <a:off x="301926" y="1100569"/>
          <a:ext cx="11593900" cy="50475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2399"/>
                <a:gridCol w="621102"/>
                <a:gridCol w="733245"/>
                <a:gridCol w="871268"/>
                <a:gridCol w="767751"/>
                <a:gridCol w="828135"/>
              </a:tblGrid>
              <a:tr h="4521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2 965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2 965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Сбор, удаление отходов и очистка сточных вод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объектов растительного и животного мира и среды их обитания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ОБРАЗОВАНИЕ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731 359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731 108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231 355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231 351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371 195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370 972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детей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46 867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46 867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 области образования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79 614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79 591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КУЛЬТУРА, КИНЕМАТОГРАФИЯ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111 803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110 489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91 578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90 264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 области культуры, кинематографии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20 225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20 225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СОЦИАЛЬНАЯ ПОЛИТИКА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41 041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40 850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92,81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населения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8 744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и детства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28 646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28 646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 области социальной политики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ФИЗИЧЕСКАЯ КУЛЬТУРА И СПОРТ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7 594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7 594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 области физической культуры и спорта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7 434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7 434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СРЕДСТВА МАССОВОЙ ИНФОРМАЦИИ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2 893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Периодическая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печать и издательства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31457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МЕЖБЮДЖЕТНЫЕ ТРАНСФЕРТЫ ОБЩЕГО ХАРАКТЕРА БЮДЖЕТАМ БЮДЖЕТНОЙ СИСТЕМЫ РОССИЙСКОЙ ФЕДЕРАЦИИ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5 663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5 663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выравнивание бюджетной обеспеченности субъектов Российской Федерации и муниципальных образований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199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4 199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7675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межбюджетные трансферты общего характера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  <a:tr h="158651"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РАСХОДОВ: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1 582 092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1 529 567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rgbClr val="CC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96,77</a:t>
                      </a:r>
                      <a:endParaRPr lang="ru-RU" sz="1100" b="1" i="0" u="none" strike="noStrike" dirty="0">
                        <a:solidFill>
                          <a:srgbClr val="CC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00" marR="2400" marT="2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62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57408" y="750773"/>
            <a:ext cx="272542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900" dirty="0">
                <a:solidFill>
                  <a:prstClr val="black"/>
                </a:solidFill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0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8000">
              <a:schemeClr val="accent4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76000">
              <a:schemeClr val="accent2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Box 6"/>
          <p:cNvSpPr txBox="1">
            <a:spLocks noChangeArrowheads="1"/>
          </p:cNvSpPr>
          <p:nvPr/>
        </p:nvSpPr>
        <p:spPr bwMode="auto">
          <a:xfrm>
            <a:off x="1004887" y="1241425"/>
            <a:ext cx="10169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Финансовое управление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Администрации Псковского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муниципального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 округа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haroni" pitchFamily="2" charset="-79"/>
            </a:endParaRPr>
          </a:p>
        </p:txBody>
      </p:sp>
      <p:sp>
        <p:nvSpPr>
          <p:cNvPr id="30725" name="Прямоугольник 7"/>
          <p:cNvSpPr>
            <a:spLocks noChangeArrowheads="1"/>
          </p:cNvSpPr>
          <p:nvPr/>
        </p:nvSpPr>
        <p:spPr bwMode="auto">
          <a:xfrm>
            <a:off x="742204" y="1981892"/>
            <a:ext cx="110871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Адрес местонахождения: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Псковская область, город Псков, улица О. Кошевого, дом 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Начальник Управления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Малькова Юлия Геннадьевна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Контактные телефоны: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8(8112) 29-31-15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defTabSz="457200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e-mail: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pskov-rn@finupr.pskov.ru</a:t>
            </a:r>
            <a:endParaRPr lang="ru-RU" dirty="0">
              <a:solidFill>
                <a:prstClr val="black"/>
              </a:solidFill>
              <a:latin typeface="Calibri"/>
            </a:endParaRPr>
          </a:p>
          <a:p>
            <a:pPr lvl="0" defTabSz="457200"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Режим работы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пн.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пт.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08:30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17:30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перерыв 13:00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14:00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D1C7248-3646-4B85-915B-9BFAE57C695F}"/>
              </a:ext>
            </a:extLst>
          </p:cNvPr>
          <p:cNvSpPr/>
          <p:nvPr/>
        </p:nvSpPr>
        <p:spPr>
          <a:xfrm>
            <a:off x="2540441" y="458977"/>
            <a:ext cx="7098418" cy="4801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Контактная информация для граждан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18EBFE-308D-46D0-80A1-17B999148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72" y="33094"/>
            <a:ext cx="11592303" cy="59883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структура налоговых и неналоговых доходов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6CEE4C4E-1221-4F49-9E5D-F723387242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781163"/>
              </p:ext>
            </p:extLst>
          </p:nvPr>
        </p:nvGraphicFramePr>
        <p:xfrm>
          <a:off x="205697" y="1302419"/>
          <a:ext cx="5256556" cy="512192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808578">
                  <a:extLst>
                    <a:ext uri="{9D8B030D-6E8A-4147-A177-3AD203B41FA5}">
                      <a16:colId xmlns:a16="http://schemas.microsoft.com/office/drawing/2014/main" xmlns="" val="1356449266"/>
                    </a:ext>
                  </a:extLst>
                </a:gridCol>
                <a:gridCol w="1447978">
                  <a:extLst>
                    <a:ext uri="{9D8B030D-6E8A-4147-A177-3AD203B41FA5}">
                      <a16:colId xmlns:a16="http://schemas.microsoft.com/office/drawing/2014/main" xmlns="" val="2662348567"/>
                    </a:ext>
                  </a:extLst>
                </a:gridCol>
              </a:tblGrid>
              <a:tr h="65649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доходов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по состоянию на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01.01.2026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0890875"/>
                  </a:ext>
                </a:extLst>
              </a:tr>
              <a:tr h="24227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 на прибыль, доходы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520 681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3734313003"/>
                  </a:ext>
                </a:extLst>
              </a:tr>
              <a:tr h="3829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товары (работы, услуги), реализуемые на территории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Российской Федерации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22 400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2865583453"/>
                  </a:ext>
                </a:extLst>
              </a:tr>
              <a:tr h="1797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 НА СОВОКУПНЫЙ ДОХОД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69 825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339272936"/>
                  </a:ext>
                </a:extLst>
              </a:tr>
              <a:tr h="20739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 НА ИМУЩЕСТВО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316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704456791"/>
                  </a:ext>
                </a:extLst>
              </a:tr>
              <a:tr h="20739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ГОСУДАРСТВЕННАЯ ПОШЛИНА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1 562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53099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20 797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xmlns="" val="1702278608"/>
                  </a:ext>
                </a:extLst>
              </a:tr>
              <a:tr h="20382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ПЛАТЕЖИ ПРИ ПОЛЬЗОВАНИИ ПРИРОДНЫМИ РЕСУРСАМИ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1 938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20382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ДОХОДЫ ОТ ОКАЗАНИЯ ПЛАТНЫХ УСЛУГ И КОМПЕНСАЦИИ ЗАТРАТ ГОСУДАРСТВА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39076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20 195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21222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ШТРАФЫ, САНКЦИИ,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ВОЗМЕЩЕНИЕ УЩЕРБА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2 211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21222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ПРОЧИЕ НЕНАЛОГОВЫЕ ДОХОДЫ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197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50990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Безвозмездные поступления от других бюджетов бюджетной системы Российской Федерации, кроме бюджетов государственных внебюджетных фондов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866 173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  <a:tr h="50990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410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</a:tr>
            </a:tbl>
          </a:graphicData>
        </a:graphic>
      </p:graphicFrame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E35FA3A3-9787-4C9B-B7B2-6F58EF013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7107" y="634251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xmlns="" id="{685848EC-999A-41F5-8D07-75E1D743E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72" y="1069453"/>
            <a:ext cx="511088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cs typeface="Times New Roman" pitchFamily="18" charset="0"/>
              </a:rPr>
              <a:t>Данные в таблице представлены в тыс. рублей</a:t>
            </a:r>
            <a:endParaRPr lang="ru-RU" sz="900" dirty="0">
              <a:latin typeface="Calibri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340923300"/>
              </p:ext>
            </p:extLst>
          </p:nvPr>
        </p:nvGraphicFramePr>
        <p:xfrm>
          <a:off x="5459756" y="1069454"/>
          <a:ext cx="6732243" cy="5357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8345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0770" y="102110"/>
            <a:ext cx="11973463" cy="93306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15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Безвозмездные поступления от других бюджетов бюджетной системы РФ, кроме бюджетов государственных внебюджетных фондов</a:t>
            </a:r>
            <a:endParaRPr lang="ru-RU" sz="215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3A1417-5374-4E75-936D-BA55E8DE2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85" y="1594338"/>
            <a:ext cx="5896358" cy="48267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700" u="sng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Безвозмездные </a:t>
            </a:r>
            <a:r>
              <a:rPr lang="ru-RU" sz="1700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поступления от других бюджетов бюджетной системы  Российской </a:t>
            </a:r>
            <a:r>
              <a:rPr lang="ru-RU" sz="1700" u="sng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Федерации, кроме бюджетов государственных внебюджетных фондов,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получены в сумме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866 173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 (99 %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плана безвозмездных поступлений), в том числе: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дотации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30 190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рублей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(3,5 % от общего плана безвозмездных поступлений);</a:t>
            </a:r>
            <a:endParaRPr lang="ru-RU" sz="17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субсидии –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357 610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рублей 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(41,3 %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плана безвозмездных поступлений);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субвенции –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425 175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рублей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(49,1 %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плана безвозмездных поступлений);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межбюджетные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трансферты –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53 198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рублей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(6,1 %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плана безвозмездных поступлений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остатков субсидий, субвенций и иных межбюджетных трансфертов, имеющих целевое назначение, прошлых лет – 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- 410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ru-RU" sz="17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7FBE93-DC6A-4773-B3FE-620B6DDC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D70F9568-EBFF-4798-B101-A4CE56BAF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89423"/>
              </p:ext>
            </p:extLst>
          </p:nvPr>
        </p:nvGraphicFramePr>
        <p:xfrm>
          <a:off x="6003985" y="1031948"/>
          <a:ext cx="6082010" cy="565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28688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792" y="244991"/>
            <a:ext cx="11740551" cy="514134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межбюджетных </a:t>
            </a:r>
            <a:r>
              <a:rPr lang="ru-RU" sz="26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трансфертах</a:t>
            </a:r>
            <a:endParaRPr lang="ru-RU" sz="260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3184055"/>
              </p:ext>
            </p:extLst>
          </p:nvPr>
        </p:nvGraphicFramePr>
        <p:xfrm>
          <a:off x="321675" y="1275141"/>
          <a:ext cx="11551138" cy="2061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92123"/>
                <a:gridCol w="1211385"/>
                <a:gridCol w="984738"/>
                <a:gridCol w="1062892"/>
              </a:tblGrid>
              <a:tr h="5446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7645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бюджетам бюджетной системы Российской Федерации, в том числе на :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28 550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30 190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105,74</a:t>
                      </a: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07034">
                <a:tc>
                  <a:txBody>
                    <a:bodyPr/>
                    <a:lstStyle/>
                    <a:p>
                      <a:pPr marL="285750" indent="-2857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оплаты труда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24 222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25 862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106,77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35232">
                <a:tc>
                  <a:txBody>
                    <a:bodyPr/>
                    <a:lstStyle/>
                    <a:p>
                      <a:pPr marL="285750" indent="-2857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подготовку к отопительному сезону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15661">
                <a:tc>
                  <a:txBody>
                    <a:bodyPr/>
                    <a:lstStyle/>
                    <a:p>
                      <a:pPr marL="285750" indent="-2857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подготовки и проведения выборов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15660">
                <a:tc>
                  <a:txBody>
                    <a:bodyPr/>
                    <a:lstStyle/>
                    <a:p>
                      <a:pPr marL="285750" indent="-2857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работникам ОМСУ в связи с преобразованием муниципального района и входящих в его состав поселений в муниципальный округ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2 298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2 298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207034">
                <a:tc>
                  <a:txBody>
                    <a:bodyPr/>
                    <a:lstStyle/>
                    <a:p>
                      <a:pPr marL="285750" indent="-285750" algn="just" fontAlgn="t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мемориального комплекса участникам СВО в д. Выбуты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147388" y="1044309"/>
            <a:ext cx="27254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900" dirty="0" smtClean="0"/>
              <a:t>Данные в таблице представлены в тыс. рублей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56044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Сектор</Template>
  <TotalTime>13132</TotalTime>
  <Words>13258</Words>
  <Application>Microsoft Office PowerPoint</Application>
  <PresentationFormat>Произвольный</PresentationFormat>
  <Paragraphs>2813</Paragraphs>
  <Slides>63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63</vt:i4>
      </vt:variant>
    </vt:vector>
  </HeadingPairs>
  <TitlesOfParts>
    <vt:vector size="66" baseType="lpstr">
      <vt:lpstr>HDOfficeLightV0</vt:lpstr>
      <vt:lpstr>1_HDOfficeLightV0</vt:lpstr>
      <vt:lpstr>Трек</vt:lpstr>
      <vt:lpstr>БЮДЖЕТ ДЛЯ ГРАЖДАН</vt:lpstr>
      <vt:lpstr>ПСКОВСКИЙ РАЙОН</vt:lpstr>
      <vt:lpstr>Презентация PowerPoint</vt:lpstr>
      <vt:lpstr>Презентация PowerPoint</vt:lpstr>
      <vt:lpstr>Основные параметры исполнения бюджета муниципального образования "Псковский район"</vt:lpstr>
      <vt:lpstr>Анализ исполнения доходной части бюджета МУНИЦИПАЛЬНОГО ОБРАЗОВАНИЯ "Псковский район"</vt:lpstr>
      <vt:lpstr>Объем и структура налоговых и неналоговых доходов</vt:lpstr>
      <vt:lpstr>Безвозмездные поступления от других бюджетов бюджетной системы РФ, кроме бюджетов государственных внебюджетных фондов</vt:lpstr>
      <vt:lpstr>Информация о межбюджетных трансфертах</vt:lpstr>
      <vt:lpstr>Информация о межбюджетных трансфертах</vt:lpstr>
      <vt:lpstr>Информация о межбюджетных трансфертах</vt:lpstr>
      <vt:lpstr>Презентация PowerPoint</vt:lpstr>
      <vt:lpstr>Информация о межбюджетных трансфертах</vt:lpstr>
      <vt:lpstr>Презентация PowerPoint</vt:lpstr>
      <vt:lpstr>ИНФОРМАЦИЯ О МЕЖБЮДЖЕТНЫХ ТРАНСФЕРТАХ </vt:lpstr>
      <vt:lpstr>Расходная часть бюджета Муниципального образования "Псковский район"</vt:lpstr>
      <vt:lpstr>Исполнение муниципальных программ Псковского района</vt:lpstr>
      <vt:lpstr>ДИНАМИКА ИСПОЛНЕНИЯ МУНИЦИПАЛЬНЫХ ПРОГРАММ ПСКОВСКОГО РАЙОНА</vt:lpstr>
      <vt:lpstr>Реализация национальных проектов в рамках муниципальных программ</vt:lpstr>
      <vt:lpstr>Реализация муниципальной программы Псковского района "Развитие образования, молодежной политики, физической культуры и спорта в Псковском районе"</vt:lpstr>
      <vt:lpstr>Реализация муниципальной программы Псковского района "Развитие образования, молодежной политики и физической культуры и спорта в Псковском районе"</vt:lpstr>
      <vt:lpstr>Реализация муниципальной программы Псковского района "Развитие образования, молодежной политики и физической культуры и спорта в Псковском районе"</vt:lpstr>
      <vt:lpstr>Реализация муниципальной программы Псковского района "Развитие образования, молодежной политики и физической культуры и спорта в Псковском районе"</vt:lpstr>
      <vt:lpstr>Реализация муниципальной программы Псковского района "Развитие образования, молодежной политики и физической культуры и спорта в Псковском районе"</vt:lpstr>
      <vt:lpstr>ДИНАМИКА ИСПОЛНЕНИЯ МУНИЦИПАЛЬНОЙ ПРОГРАММЫ ПСКОВСКОГО РАЙОНА "РАЗВИТИЕ ОБРАЗОВАНИЯ, МОЛОДЕЖНОЙ ПОЛИТИКИ И ФИЗИЧЕСКОЙ КУЛЬТУРЫ И СПОРТА В ПСКОВСКОМ РАЙОНЕ"</vt:lpstr>
      <vt:lpstr>Результаты реализации муниципальной программы Псковского района "Развитие культуры в Псковском районе"</vt:lpstr>
      <vt:lpstr>ДИНАМИКА ИСПОЛНЕНИЯ МУНИЦИПАЛЬНОЙ ПРОГРАММЫ ПСКОВСКОГО РАЙОНА "РАЗВИТИЕ КУЛЬТУРЫ В ПСКОВСКОМ РАЙОНЕ"</vt:lpstr>
      <vt:lpstr>Результаты реализации муниципальной программы "Содействие экономическому развитию и инвестиционной привлекательности Псковского района"</vt:lpstr>
      <vt:lpstr>ДИНАМИКА ИСПОЛНЕНИЯ МУНИЦИПАЛЬНОЙ ПРОГРАММЫ "СОДЕЙСТВИЕ ЭКОНОМИЧЕСКОМУ РАЗВИТИЮ И ИНВЕСТИЦИОННОЙ ПРИВЛЕКАТЕЛЬНОСТИ ПСКОВСКОГО РАЙОНА" </vt:lpstr>
      <vt:lpstr>Результаты реализации муниципальной программы Псковского района "Обеспечение безопасности граждан на территории Псковского района"</vt:lpstr>
      <vt:lpstr>ДИНАМИКА ИСПОЛНЕНИЯ МУНИЦИПАЛЬНОЙ ПРОГРАММЫ ПСКОВСКОГО РАЙОНА "ОБЕСПЕЧЕНИЕ БЕЗОПАСНОСТИ ГРАЖДАН НА ТЕРРИТОРИИ ПСКОВСКОГО РАЙОНА"</vt:lpstr>
      <vt:lpstr>Результаты реализации муниципальной программы Псковского района "Комплексное развитие систем коммунальной инфраструктуры и благоустройства Псковского района"</vt:lpstr>
      <vt:lpstr>Результаты реализации муниципальной программы Псковского района "Комплексное развитие систем коммунальной инфраструктуры и благоустройства Псковского района"</vt:lpstr>
      <vt:lpstr>Результаты реализации муниципальной программы Псковского района "Комплексное развитие систем коммунальной инфраструктуры и благоустройства Псковского района"</vt:lpstr>
      <vt:lpstr>ДИНАМИКА ИСПОЛНЕНИЯ МУНИЦИПАЛЬНОЙ ПРОГРАММЫ ПСКОВСКОГО РАЙОНА "КОМПЛЕКСНОЕ РАЗВИТИЕ СИСТЕМ КОММУНАЛЬНОЙ ИНФРАСТРУКТУРЫ И БЛАГОУСТРОЙСТВА ПСКОВСКОГО РАЙОНА"</vt:lpstr>
      <vt:lpstr>Результаты реализации муниципальной программы Псковского района "Развитие транспортного обслуживания населения на территории Псковского района"</vt:lpstr>
      <vt:lpstr>ДИНАМИКА ИСПОЛНЕНИЯ МУНИЦИПАЛЬНОЙ ПРОГРАММЫ ПСКОВСКОГО РАЙОНА "РАЗВИТИЕ ТРАНСПОРТНОГО ОБСЛУЖИВАНИЯ НАСЕЛЕНИЯ НА ТЕРРИТОРИИ ПСКОВСКОГО РАЙОНА"</vt:lpstr>
      <vt:lpstr>Результаты реализации муниципальной программы Псковского района "Управление 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района"</vt:lpstr>
      <vt:lpstr>Результаты реализации муниципальной программы Псковского района "Управление 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района"</vt:lpstr>
      <vt:lpstr>ДИНАМИКА ИСПОЛНЕНИЯ МУНИЦИПАЛЬНОЙ ПРОГРАММЫ ПСКОВСКОГО РАЙОНА "УПРАВЛЕНИЕ И ОБЕСПЕЧЕНИЕ ДЕЯТЕЛЬНОСТИ АДМИНИСТРАЦИИ МУНИЦИПАЛЬНОГО ОБРАЗОВАНИЯ, СОЗДАНИЕ УСЛОВИЙ ДЛЯ ЭФФЕКТИВНОГО УПРАВЛЕНИЯ МУНИЦИПАЛЬНЫМИ ФИНАНСАМИ И МУНИЦИПАЛЬНЫМ ДОЛГОМ ПСКОВСКОГО РАЙОНА"</vt:lpstr>
      <vt:lpstr>Результаты реализации муниципальной программы Псковского района "Противодействие экстремизму и профилактика терроризма на территории муниципального образования "Псковский район"</vt:lpstr>
      <vt:lpstr>Результаты реализации муниципальной программы "Формирование современной городской среды на территории Псковского района"</vt:lpstr>
      <vt:lpstr>Непрограммные расходы</vt:lpstr>
      <vt:lpstr>ДИНАМИКА ИСПОЛНЕНИЯ НЕПРОГРАММНЫХ РАСХОДОВ</vt:lpstr>
      <vt:lpstr>Презентация PowerPoint</vt:lpstr>
      <vt:lpstr>Информация о расходах бюджета на социальное обеспечение и иные выплаты населению</vt:lpstr>
      <vt:lpstr>ДИНАМИКА ИСПОЛНЕНИЯ РАСХОДОВ НА СОЦИАЛЬНОЕ ОБЕСПЕЧЕНИЕ И ИНЫЕ ВЫПЛАТЫ НАСЕЛЕНИЮ</vt:lpstr>
      <vt:lpstr>Предоставление субсидий бюджетным, автономным учреждениям и иным некоммерческим организациям</vt:lpstr>
      <vt:lpstr>Презентация PowerPoint</vt:lpstr>
      <vt:lpstr>Предоставление субсидий бюджетным, автономным учреждениям и иным некоммерческим организациям </vt:lpstr>
      <vt:lpstr>Предоставление субсидий бюджетным, автономным учреждениям и иным некоммерческим организациям </vt:lpstr>
      <vt:lpstr>ПОЛУЧАТЕЛИ субсидий бюджетным, автономным учреждениям и иным некоммерческим организациям </vt:lpstr>
      <vt:lpstr>ДИНАМИКА ПРЕДОСТАВЛЕНИЯ СУБСИДИЙ БЮДЖЕТНЫМ, АВТОНОМНЫМ УЧРЕЖДЕНИЯМ И ИНЫМ НЕКОММЕРЧЕСКИМ ОРГАНИЗАЦИЯМ</vt:lpstr>
      <vt:lpstr>Капитальные вложения</vt:lpstr>
      <vt:lpstr>ДИНАМИКА РАСХОДОВ НА КАПИТАЛЬНЫЕ ВЛОЖЕНИЯ</vt:lpstr>
      <vt:lpstr>Межбюджетные трансферты</vt:lpstr>
      <vt:lpstr>Межбюджетные трансферты</vt:lpstr>
      <vt:lpstr>Межбюджетные трансферты</vt:lpstr>
      <vt:lpstr>Межбюджетные трансферты</vt:lpstr>
      <vt:lpstr>ДИНАМИКА РАСХОДОВ МЕЖБЮДЖЕТНЫХ ТРАНСФЕРТОВ</vt:lpstr>
      <vt:lpstr>Расходы бюджета по разделам, подразделам классификации расходов бюджетов </vt:lpstr>
      <vt:lpstr>Расходы бюджета МО "Псковский район" по разделам, подразделам классификации расходов бюджетов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городского округа Долгопрудный за 2018 год</dc:title>
  <dc:creator>KEW3</dc:creator>
  <cp:lastModifiedBy>User109</cp:lastModifiedBy>
  <cp:revision>935</cp:revision>
  <cp:lastPrinted>2026-05-04T09:06:46Z</cp:lastPrinted>
  <dcterms:created xsi:type="dcterms:W3CDTF">2019-05-23T09:02:05Z</dcterms:created>
  <dcterms:modified xsi:type="dcterms:W3CDTF">2026-05-04T10:44:02Z</dcterms:modified>
</cp:coreProperties>
</file>