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7.xml" ContentType="application/vnd.ms-office.chartstyle+xml"/>
  <Override PartName="/ppt/charts/colors7.xml" ContentType="application/vnd.ms-office.chartcolorstyle+xml"/>
  <Override PartName="/ppt/charts/style8.xml" ContentType="application/vnd.ms-office.chartstyle+xml"/>
  <Override PartName="/ppt/charts/colors8.xml" ContentType="application/vnd.ms-office.chartcolorstyle+xml"/>
  <Override PartName="/ppt/charts/style9.xml" ContentType="application/vnd.ms-office.chartstyle+xml"/>
  <Override PartName="/ppt/charts/colors9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792" r:id="rId3"/>
  </p:sldMasterIdLst>
  <p:notesMasterIdLst>
    <p:notesMasterId r:id="rId70"/>
  </p:notesMasterIdLst>
  <p:sldIdLst>
    <p:sldId id="287" r:id="rId4"/>
    <p:sldId id="362" r:id="rId5"/>
    <p:sldId id="298" r:id="rId6"/>
    <p:sldId id="384" r:id="rId7"/>
    <p:sldId id="257" r:id="rId8"/>
    <p:sldId id="259" r:id="rId9"/>
    <p:sldId id="260" r:id="rId10"/>
    <p:sldId id="261" r:id="rId11"/>
    <p:sldId id="361" r:id="rId12"/>
    <p:sldId id="299" r:id="rId13"/>
    <p:sldId id="385" r:id="rId14"/>
    <p:sldId id="301" r:id="rId15"/>
    <p:sldId id="386" r:id="rId16"/>
    <p:sldId id="300" r:id="rId17"/>
    <p:sldId id="397" r:id="rId18"/>
    <p:sldId id="262" r:id="rId19"/>
    <p:sldId id="264" r:id="rId20"/>
    <p:sldId id="366" r:id="rId21"/>
    <p:sldId id="288" r:id="rId22"/>
    <p:sldId id="322" r:id="rId23"/>
    <p:sldId id="387" r:id="rId24"/>
    <p:sldId id="388" r:id="rId25"/>
    <p:sldId id="389" r:id="rId26"/>
    <p:sldId id="390" r:id="rId27"/>
    <p:sldId id="367" r:id="rId28"/>
    <p:sldId id="324" r:id="rId29"/>
    <p:sldId id="368" r:id="rId30"/>
    <p:sldId id="325" r:id="rId31"/>
    <p:sldId id="369" r:id="rId32"/>
    <p:sldId id="326" r:id="rId33"/>
    <p:sldId id="370" r:id="rId34"/>
    <p:sldId id="327" r:id="rId35"/>
    <p:sldId id="328" r:id="rId36"/>
    <p:sldId id="391" r:id="rId37"/>
    <p:sldId id="398" r:id="rId38"/>
    <p:sldId id="371" r:id="rId39"/>
    <p:sldId id="329" r:id="rId40"/>
    <p:sldId id="372" r:id="rId41"/>
    <p:sldId id="330" r:id="rId42"/>
    <p:sldId id="392" r:id="rId43"/>
    <p:sldId id="373" r:id="rId44"/>
    <p:sldId id="331" r:id="rId45"/>
    <p:sldId id="332" r:id="rId46"/>
    <p:sldId id="363" r:id="rId47"/>
    <p:sldId id="374" r:id="rId48"/>
    <p:sldId id="319" r:id="rId49"/>
    <p:sldId id="393" r:id="rId50"/>
    <p:sldId id="379" r:id="rId51"/>
    <p:sldId id="364" r:id="rId52"/>
    <p:sldId id="380" r:id="rId53"/>
    <p:sldId id="375" r:id="rId54"/>
    <p:sldId id="376" r:id="rId55"/>
    <p:sldId id="395" r:id="rId56"/>
    <p:sldId id="396" r:id="rId57"/>
    <p:sldId id="402" r:id="rId58"/>
    <p:sldId id="381" r:id="rId59"/>
    <p:sldId id="365" r:id="rId60"/>
    <p:sldId id="382" r:id="rId61"/>
    <p:sldId id="377" r:id="rId62"/>
    <p:sldId id="399" r:id="rId63"/>
    <p:sldId id="400" r:id="rId64"/>
    <p:sldId id="401" r:id="rId65"/>
    <p:sldId id="383" r:id="rId66"/>
    <p:sldId id="317" r:id="rId67"/>
    <p:sldId id="378" r:id="rId68"/>
    <p:sldId id="310" r:id="rId6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W3" initials="K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39"/>
    <a:srgbClr val="CC0099"/>
    <a:srgbClr val="FF15C2"/>
    <a:srgbClr val="00FFFF"/>
    <a:srgbClr val="FFAFEA"/>
    <a:srgbClr val="FFE7E7"/>
    <a:srgbClr val="C9A6E4"/>
    <a:srgbClr val="FFFFF7"/>
    <a:srgbClr val="E6FCFE"/>
    <a:srgbClr val="E2F0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Светлый стиль 2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31" autoAdjust="0"/>
    <p:restoredTop sz="99771" autoAdjust="0"/>
  </p:normalViewPr>
  <p:slideViewPr>
    <p:cSldViewPr snapToGrid="0" showGuides="1">
      <p:cViewPr>
        <p:scale>
          <a:sx n="110" d="100"/>
          <a:sy n="110" d="100"/>
        </p:scale>
        <p:origin x="-546" y="-234"/>
      </p:cViewPr>
      <p:guideLst>
        <p:guide orient="horz" pos="2183"/>
        <p:guide pos="3840"/>
      </p:guideLst>
    </p:cSldViewPr>
  </p:slideViewPr>
  <p:outlineViewPr>
    <p:cViewPr>
      <p:scale>
        <a:sx n="33" d="100"/>
        <a:sy n="33" d="100"/>
      </p:scale>
      <p:origin x="0" y="165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63" Type="http://schemas.openxmlformats.org/officeDocument/2006/relationships/slide" Target="slides/slide60.xml"/><Relationship Id="rId68" Type="http://schemas.openxmlformats.org/officeDocument/2006/relationships/slide" Target="slides/slide6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slide" Target="slides/slide63.xml"/><Relationship Id="rId74" Type="http://schemas.openxmlformats.org/officeDocument/2006/relationships/theme" Target="theme/theme1.xml"/><Relationship Id="rId5" Type="http://schemas.openxmlformats.org/officeDocument/2006/relationships/slide" Target="slides/slide2.xml"/><Relationship Id="rId61" Type="http://schemas.openxmlformats.org/officeDocument/2006/relationships/slide" Target="slides/slide58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69" Type="http://schemas.openxmlformats.org/officeDocument/2006/relationships/slide" Target="slides/slide66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slide" Target="slides/slide64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notesMaster" Target="notesMasters/notesMaster1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73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9" Type="http://schemas.openxmlformats.org/officeDocument/2006/relationships/slide" Target="slides/slide36.xml"/><Relationship Id="rId34" Type="http://schemas.openxmlformats.org/officeDocument/2006/relationships/slide" Target="slides/slide31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7" Type="http://schemas.openxmlformats.org/officeDocument/2006/relationships/slide" Target="slides/slide4.xml"/><Relationship Id="rId71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package" Target="../embeddings/Microsoft_Excel_Worksheet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9.xml"/><Relationship Id="rId2" Type="http://schemas.microsoft.com/office/2011/relationships/chartColorStyle" Target="colors9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ru-RU" sz="1800" dirty="0" smtClean="0"/>
              <a:t>Процент исполнения по доходам от общего</a:t>
            </a:r>
            <a:r>
              <a:rPr lang="ru-RU" sz="1800" baseline="0" dirty="0" smtClean="0"/>
              <a:t> исполнения с начала года</a:t>
            </a:r>
            <a:endParaRPr lang="ru-RU" sz="18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6.701570338444407E-2"/>
          <c:y val="0.20383851642622505"/>
          <c:w val="0.52697592763659895"/>
          <c:h val="0.6622326554825201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dLbls>
            <c:dLbl>
              <c:idx val="0"/>
              <c:layout>
                <c:manualLayout>
                  <c:x val="-0.17338708659209123"/>
                  <c:y val="5.01406884831814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1493451736664883E-2"/>
                  <c:y val="-3.7539204058219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8.4084457438627816E-2"/>
                  <c:y val="-6.42160700332597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1370705127548129E-2"/>
                  <c:y val="1.62727874463388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НАЛОГИ НА ПРИБЫЛЬ, ДОХОДЫ</c:v>
                </c:pt>
                <c:pt idx="1">
                  <c:v>Налоги на товары (работы, услуги), реализуемые на территории Российской Федерации</c:v>
                </c:pt>
                <c:pt idx="2">
                  <c:v>НАЛОГИ НА СОВОКУПНЫЙ ДОХОД, ИМУЩЕСТВО, ГОСУДАРСТВЕННАЯ ПОШЛИНА, ШТРАФЫ, ПРОЧИЕ ДОХОДЫ</c:v>
                </c:pt>
                <c:pt idx="3">
                  <c:v>Безвозмездные поступления от других бюджетов бюджетной системы Российской Федерации, кроме бюджетов государственных внебюджетных фондов</c:v>
                </c:pt>
                <c:pt idx="4">
                  <c:v>Возврат остатков субсидий, субвенций и иных межбюджетных трансфертов, имеющих целевое назначение, прошлых лет</c:v>
                </c:pt>
              </c:strCache>
            </c:strRef>
          </c:cat>
          <c:val>
            <c:numRef>
              <c:f>Лист1!$B$2:$B$6</c:f>
              <c:numCache>
                <c:formatCode>0.00%</c:formatCode>
                <c:ptCount val="5"/>
                <c:pt idx="0">
                  <c:v>0.38</c:v>
                </c:pt>
                <c:pt idx="1">
                  <c:v>0.02</c:v>
                </c:pt>
                <c:pt idx="2">
                  <c:v>0.05</c:v>
                </c:pt>
                <c:pt idx="3">
                  <c:v>0.54</c:v>
                </c:pt>
                <c:pt idx="4">
                  <c:v>0.01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64968866988312812"/>
          <c:y val="0.15021878860440083"/>
          <c:w val="0.33899266559451285"/>
          <c:h val="0.72993000481965853"/>
        </c:manualLayout>
      </c:layout>
      <c:overlay val="0"/>
      <c:txPr>
        <a:bodyPr/>
        <a:lstStyle/>
        <a:p>
          <a:pPr>
            <a:defRPr sz="11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ru-RU" b="1" dirty="0" smtClean="0"/>
                      <a:t>51 233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341214247659867E-3"/>
                  <c:y val="-3.3500455341032286E-17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191 520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2682428495319734E-3"/>
                  <c:y val="-6.7000910682064571E-17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59 997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rgbClr val="FF15C2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51233</c:v>
                </c:pt>
                <c:pt idx="1">
                  <c:v>191520</c:v>
                </c:pt>
                <c:pt idx="2">
                  <c:v>59997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План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ru-RU" dirty="0" smtClean="0"/>
                      <a:t>66 816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ru-RU" dirty="0" smtClean="0"/>
                      <a:t>200 318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5364856990639467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84 982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66816</c:v>
                </c:pt>
                <c:pt idx="1">
                  <c:v>200318</c:v>
                </c:pt>
                <c:pt idx="2">
                  <c:v>84982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70893312"/>
        <c:axId val="190242816"/>
        <c:axId val="32918016"/>
      </c:bar3DChart>
      <c:catAx>
        <c:axId val="1708933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90242816"/>
        <c:crosses val="autoZero"/>
        <c:auto val="1"/>
        <c:lblAlgn val="ctr"/>
        <c:lblOffset val="100"/>
        <c:noMultiLvlLbl val="0"/>
      </c:catAx>
      <c:valAx>
        <c:axId val="1902428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70893312"/>
        <c:crosses val="autoZero"/>
        <c:crossBetween val="between"/>
      </c:valAx>
      <c:serAx>
        <c:axId val="32918016"/>
        <c:scaling>
          <c:orientation val="minMax"/>
        </c:scaling>
        <c:delete val="1"/>
        <c:axPos val="b"/>
        <c:majorTickMark val="out"/>
        <c:minorTickMark val="none"/>
        <c:tickLblPos val="nextTo"/>
        <c:crossAx val="190242816"/>
        <c:crosses val="autoZero"/>
      </c:serAx>
    </c:plotArea>
    <c:legend>
      <c:legendPos val="r"/>
      <c:legendEntry>
        <c:idx val="0"/>
        <c:txPr>
          <a:bodyPr/>
          <a:lstStyle/>
          <a:p>
            <a:pPr>
              <a:defRPr b="1">
                <a:solidFill>
                  <a:srgbClr val="FF15C2"/>
                </a:solidFill>
              </a:defRPr>
            </a:pPr>
            <a:endParaRPr lang="ru-RU"/>
          </a:p>
        </c:txPr>
      </c:legendEntry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8"/>
    </mc:Choice>
    <mc:Fallback>
      <c:style val="38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rgbClr val="FF0000"/>
                        </a:solidFill>
                      </a:rPr>
                      <a:t>91 111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rgbClr val="FF0000"/>
                        </a:solidFill>
                      </a:rPr>
                      <a:t>102 123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rgbClr val="FF0000"/>
                        </a:solidFill>
                      </a:rPr>
                      <a:t>146 708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91111</c:v>
                </c:pt>
                <c:pt idx="1">
                  <c:v>102123</c:v>
                </c:pt>
                <c:pt idx="2">
                  <c:v>146708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План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ru-RU" b="1" dirty="0" smtClean="0"/>
                      <a:t>94 292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ru-RU" b="1" dirty="0" smtClean="0"/>
                      <a:t>108 714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ru-RU" b="1" dirty="0" smtClean="0"/>
                      <a:t>147</a:t>
                    </a:r>
                    <a:r>
                      <a:rPr lang="ru-RU" b="1" baseline="0" dirty="0" smtClean="0"/>
                      <a:t> 878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94292</c:v>
                </c:pt>
                <c:pt idx="1">
                  <c:v>108714</c:v>
                </c:pt>
                <c:pt idx="2">
                  <c:v>147878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pyramid"/>
        <c:axId val="170921984"/>
        <c:axId val="190246272"/>
        <c:axId val="170929280"/>
      </c:bar3DChart>
      <c:catAx>
        <c:axId val="1709219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90246272"/>
        <c:crosses val="autoZero"/>
        <c:auto val="1"/>
        <c:lblAlgn val="ctr"/>
        <c:lblOffset val="100"/>
        <c:noMultiLvlLbl val="0"/>
      </c:catAx>
      <c:valAx>
        <c:axId val="1902462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70921984"/>
        <c:crosses val="autoZero"/>
        <c:crossBetween val="between"/>
      </c:valAx>
      <c:serAx>
        <c:axId val="170929280"/>
        <c:scaling>
          <c:orientation val="minMax"/>
        </c:scaling>
        <c:delete val="1"/>
        <c:axPos val="b"/>
        <c:majorTickMark val="out"/>
        <c:minorTickMark val="none"/>
        <c:tickLblPos val="nextTo"/>
        <c:crossAx val="190246272"/>
        <c:crosses val="autoZero"/>
      </c:serAx>
    </c:plotArea>
    <c:legend>
      <c:legendPos val="r"/>
      <c:legendEntry>
        <c:idx val="0"/>
        <c:txPr>
          <a:bodyPr/>
          <a:lstStyle/>
          <a:p>
            <a:pPr>
              <a:defRPr>
                <a:solidFill>
                  <a:srgbClr val="FF0000"/>
                </a:solidFill>
              </a:defRPr>
            </a:pPr>
            <a:endParaRPr lang="ru-RU"/>
          </a:p>
        </c:txPr>
      </c:legendEntry>
      <c:overlay val="0"/>
    </c:legend>
    <c:plotVisOnly val="1"/>
    <c:dispBlanksAs val="gap"/>
    <c:showDLblsOverMax val="0"/>
  </c:chart>
  <c:spPr>
    <a:noFill/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938927840409855E-2"/>
                  <c:y val="0.1303635123241290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solidFill>
                          <a:srgbClr val="00B0F0"/>
                        </a:solidFill>
                      </a:rPr>
                      <a:t>64 433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265475378233173E-2"/>
                  <c:y val="0.15376209145922909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solidFill>
                          <a:srgbClr val="00B0F0"/>
                        </a:solidFill>
                      </a:rPr>
                      <a:t>86 758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9796426134699513E-3"/>
                  <c:y val="0.1236782039998146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solidFill>
                          <a:srgbClr val="00B0F0"/>
                        </a:solidFill>
                      </a:rPr>
                      <a:t>80 011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rgbClr val="00B0F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64433</c:v>
                </c:pt>
                <c:pt idx="1">
                  <c:v>86758</c:v>
                </c:pt>
                <c:pt idx="2">
                  <c:v>78698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FFAFEA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ru-RU" b="1" dirty="0" smtClean="0"/>
                      <a:t>65 966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ru-RU" b="1" dirty="0" smtClean="0"/>
                      <a:t>87 525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ru-RU" b="1" dirty="0" smtClean="0"/>
                      <a:t>80 011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65966</c:v>
                </c:pt>
                <c:pt idx="1">
                  <c:v>87525</c:v>
                </c:pt>
                <c:pt idx="2">
                  <c:v>80011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94132992"/>
        <c:axId val="190357504"/>
        <c:axId val="85116160"/>
      </c:bar3DChart>
      <c:catAx>
        <c:axId val="1941329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90357504"/>
        <c:crosses val="autoZero"/>
        <c:auto val="1"/>
        <c:lblAlgn val="ctr"/>
        <c:lblOffset val="100"/>
        <c:noMultiLvlLbl val="0"/>
      </c:catAx>
      <c:valAx>
        <c:axId val="1903575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94132992"/>
        <c:crosses val="autoZero"/>
        <c:crossBetween val="between"/>
      </c:valAx>
      <c:serAx>
        <c:axId val="85116160"/>
        <c:scaling>
          <c:orientation val="minMax"/>
        </c:scaling>
        <c:delete val="1"/>
        <c:axPos val="b"/>
        <c:majorTickMark val="out"/>
        <c:minorTickMark val="none"/>
        <c:tickLblPos val="nextTo"/>
        <c:crossAx val="190357504"/>
        <c:crosses val="autoZero"/>
      </c:serAx>
    </c:plotArea>
    <c:legend>
      <c:legendPos val="r"/>
      <c:legendEntry>
        <c:idx val="0"/>
        <c:txPr>
          <a:bodyPr/>
          <a:lstStyle/>
          <a:p>
            <a:pPr>
              <a:defRPr>
                <a:solidFill>
                  <a:srgbClr val="00B0F0"/>
                </a:solidFill>
              </a:defRPr>
            </a:pPr>
            <a:endParaRPr lang="ru-RU"/>
          </a:p>
        </c:txPr>
      </c:legendEntry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6.932128654750213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3 000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9037235179359264E-3"/>
                  <c:y val="8.822709196954825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4 526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2.520774056272804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5 784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3000</c:v>
                </c:pt>
                <c:pt idx="1">
                  <c:v>4519</c:v>
                </c:pt>
                <c:pt idx="2">
                  <c:v>5784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Исполнено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rgbClr val="CC0099"/>
                        </a:solidFill>
                      </a:rPr>
                      <a:t>3 000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rgbClr val="CC0099"/>
                        </a:solidFill>
                      </a:rPr>
                      <a:t>4 519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4277926384517956E-3"/>
                  <c:y val="-5.6717416266138167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rgbClr val="CC0099"/>
                        </a:solidFill>
                      </a:rPr>
                      <a:t>5 725</a:t>
                    </a:r>
                    <a:endParaRPr lang="en-US" dirty="0">
                      <a:solidFill>
                        <a:srgbClr val="FF15C2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rgbClr val="CC0099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3000</c:v>
                </c:pt>
                <c:pt idx="1">
                  <c:v>4526</c:v>
                </c:pt>
                <c:pt idx="2">
                  <c:v>5725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95305984"/>
        <c:axId val="190360384"/>
        <c:axId val="0"/>
      </c:bar3DChart>
      <c:catAx>
        <c:axId val="195305984"/>
        <c:scaling>
          <c:orientation val="minMax"/>
        </c:scaling>
        <c:delete val="0"/>
        <c:axPos val="l"/>
        <c:majorTickMark val="out"/>
        <c:minorTickMark val="none"/>
        <c:tickLblPos val="nextTo"/>
        <c:crossAx val="190360384"/>
        <c:crosses val="autoZero"/>
        <c:auto val="1"/>
        <c:lblAlgn val="ctr"/>
        <c:lblOffset val="100"/>
        <c:noMultiLvlLbl val="0"/>
      </c:catAx>
      <c:valAx>
        <c:axId val="19036038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95305984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b="1">
                <a:solidFill>
                  <a:srgbClr val="CC0099"/>
                </a:solidFill>
              </a:defRPr>
            </a:pPr>
            <a:endParaRPr lang="ru-RU"/>
          </a:p>
        </c:txPr>
      </c:legendEntry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994387089640523"/>
          <c:y val="6.6203698876954001E-2"/>
          <c:w val="0.72952275099912256"/>
          <c:h val="0.70108058463979406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4.3051045321139168E-17"/>
                  <c:y val="6.018518079723091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14 202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6102090642278336E-17"/>
                  <c:y val="7.222221695667697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11 394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3482659627538272E-3"/>
                  <c:y val="4.814814463778470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 10 597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rgbClr val="C0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14202</c:v>
                </c:pt>
                <c:pt idx="1">
                  <c:v>11394</c:v>
                </c:pt>
                <c:pt idx="2" formatCode="#,##0">
                  <c:v>10597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План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ru-RU" dirty="0" smtClean="0"/>
                      <a:t>14 202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ru-RU" dirty="0" smtClean="0"/>
                      <a:t>11 394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ru-RU" dirty="0" smtClean="0"/>
                      <a:t>10 597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14202</c:v>
                </c:pt>
                <c:pt idx="1">
                  <c:v>11394</c:v>
                </c:pt>
                <c:pt idx="2">
                  <c:v>10597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195458560"/>
        <c:axId val="190362688"/>
        <c:axId val="0"/>
      </c:bar3DChart>
      <c:catAx>
        <c:axId val="195458560"/>
        <c:scaling>
          <c:orientation val="minMax"/>
        </c:scaling>
        <c:delete val="0"/>
        <c:axPos val="l"/>
        <c:majorTickMark val="out"/>
        <c:minorTickMark val="none"/>
        <c:tickLblPos val="nextTo"/>
        <c:crossAx val="190362688"/>
        <c:crosses val="autoZero"/>
        <c:auto val="1"/>
        <c:lblAlgn val="ctr"/>
        <c:lblOffset val="100"/>
        <c:noMultiLvlLbl val="0"/>
      </c:catAx>
      <c:valAx>
        <c:axId val="19036268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9545856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256214564282099"/>
          <c:y val="4.0200999240871609E-2"/>
          <c:w val="0.72826148526168455"/>
          <c:h val="0.85168841774233706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960830670402405E-2"/>
                  <c:y val="-1.1067126198727145E-16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43 158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0833825873025555E-2"/>
                  <c:y val="6.0366840256982114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66 156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4706230028018069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105 527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rgbClr val="FF15C2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43158</c:v>
                </c:pt>
                <c:pt idx="1">
                  <c:v>66156</c:v>
                </c:pt>
                <c:pt idx="2">
                  <c:v>105527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План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4706230028018069E-2"/>
                  <c:y val="-6.0366840256982114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48 290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6083067040240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69 003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1029672521013553E-2"/>
                  <c:y val="-2.7667815496817862E-17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111 175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48290</c:v>
                </c:pt>
                <c:pt idx="1">
                  <c:v>69003</c:v>
                </c:pt>
                <c:pt idx="2">
                  <c:v>111175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98395904"/>
        <c:axId val="190423040"/>
        <c:axId val="0"/>
      </c:bar3DChart>
      <c:catAx>
        <c:axId val="19839590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90423040"/>
        <c:crosses val="autoZero"/>
        <c:auto val="1"/>
        <c:lblAlgn val="ctr"/>
        <c:lblOffset val="100"/>
        <c:noMultiLvlLbl val="0"/>
      </c:catAx>
      <c:valAx>
        <c:axId val="19042304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98395904"/>
        <c:crosses val="autoZero"/>
        <c:crossBetween val="between"/>
      </c:valAx>
    </c:plotArea>
    <c:legend>
      <c:legendPos val="r"/>
      <c:legendEntry>
        <c:idx val="1"/>
        <c:txPr>
          <a:bodyPr/>
          <a:lstStyle/>
          <a:p>
            <a:pPr>
              <a:defRPr>
                <a:solidFill>
                  <a:srgbClr val="FF15C2"/>
                </a:solidFill>
              </a:defRPr>
            </a:pPr>
            <a:endParaRPr lang="ru-RU"/>
          </a:p>
        </c:txPr>
      </c:legendEntry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dLbl>
              <c:idx val="0"/>
              <c:layout>
                <c:manualLayout>
                  <c:x val="4.8219591259230895E-3"/>
                  <c:y val="9.8279455751162717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rgbClr val="FFFF00"/>
                        </a:solidFill>
                      </a:rPr>
                      <a:t>20 075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2329386888846346E-3"/>
                  <c:y val="0.1525026037518042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rgbClr val="FFFF00"/>
                        </a:solidFill>
                      </a:rPr>
                      <a:t>15 122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0.16944733750200475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rgbClr val="FFFF00"/>
                        </a:solidFill>
                      </a:rPr>
                      <a:t>13 917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rgbClr val="FFFF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20075</c:v>
                </c:pt>
                <c:pt idx="1">
                  <c:v>15122</c:v>
                </c:pt>
                <c:pt idx="2">
                  <c:v>13917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План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6876856940730812E-2"/>
                  <c:y val="-1.6944733750200485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20 434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ru-RU" b="1" dirty="0" smtClean="0"/>
                      <a:t>15 309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8.8401562752860125E-17"/>
                  <c:y val="-1.3555787000160375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14 245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20434</c:v>
                </c:pt>
                <c:pt idx="1">
                  <c:v>15309</c:v>
                </c:pt>
                <c:pt idx="2">
                  <c:v>14245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98880768"/>
        <c:axId val="190424192"/>
        <c:axId val="85118080"/>
      </c:bar3DChart>
      <c:catAx>
        <c:axId val="1988807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90424192"/>
        <c:crosses val="autoZero"/>
        <c:auto val="1"/>
        <c:lblAlgn val="ctr"/>
        <c:lblOffset val="100"/>
        <c:noMultiLvlLbl val="0"/>
      </c:catAx>
      <c:valAx>
        <c:axId val="1904241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98880768"/>
        <c:crosses val="autoZero"/>
        <c:crossBetween val="between"/>
      </c:valAx>
      <c:serAx>
        <c:axId val="85118080"/>
        <c:scaling>
          <c:orientation val="minMax"/>
        </c:scaling>
        <c:delete val="1"/>
        <c:axPos val="b"/>
        <c:majorTickMark val="out"/>
        <c:minorTickMark val="none"/>
        <c:tickLblPos val="nextTo"/>
        <c:crossAx val="190424192"/>
        <c:crosses val="autoZero"/>
      </c:serAx>
    </c:plotArea>
    <c:legend>
      <c:legendPos val="r"/>
      <c:legendEntry>
        <c:idx val="0"/>
        <c:txPr>
          <a:bodyPr/>
          <a:lstStyle/>
          <a:p>
            <a:pPr>
              <a:defRPr b="1">
                <a:solidFill>
                  <a:srgbClr val="FFFF00"/>
                </a:solidFill>
              </a:defRPr>
            </a:pPr>
            <a:endParaRPr lang="ru-RU"/>
          </a:p>
        </c:txPr>
      </c:legendEntry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662366422947132"/>
          <c:y val="3.7286509467381213E-2"/>
          <c:w val="0.68528180071241096"/>
          <c:h val="0.80592321750818763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488095238095238E-3"/>
                  <c:y val="-3.2891736116766525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46 174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5.9523809523809521E-3"/>
                  <c:y val="-1.827318673153696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217 257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ru-RU" b="1" dirty="0" smtClean="0"/>
                      <a:t>9 626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rgbClr val="FF15C2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46174</c:v>
                </c:pt>
                <c:pt idx="1">
                  <c:v>217257</c:v>
                </c:pt>
                <c:pt idx="2">
                  <c:v>9626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План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ru-RU" b="1" dirty="0" smtClean="0"/>
                      <a:t>69 175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ru-RU" b="1" dirty="0" smtClean="0"/>
                      <a:t>224 838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ru-RU" b="1" dirty="0" smtClean="0"/>
                      <a:t>10 194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69175</c:v>
                </c:pt>
                <c:pt idx="1">
                  <c:v>224838</c:v>
                </c:pt>
                <c:pt idx="2">
                  <c:v>10194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pyramid"/>
        <c:axId val="199233024"/>
        <c:axId val="190429376"/>
        <c:axId val="32916736"/>
      </c:bar3DChart>
      <c:catAx>
        <c:axId val="199233024"/>
        <c:scaling>
          <c:orientation val="minMax"/>
        </c:scaling>
        <c:delete val="0"/>
        <c:axPos val="b"/>
        <c:majorGridlines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90429376"/>
        <c:crosses val="autoZero"/>
        <c:auto val="1"/>
        <c:lblAlgn val="ctr"/>
        <c:lblOffset val="100"/>
        <c:noMultiLvlLbl val="0"/>
      </c:catAx>
      <c:valAx>
        <c:axId val="1904293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99233024"/>
        <c:crosses val="autoZero"/>
        <c:crossBetween val="between"/>
      </c:valAx>
      <c:serAx>
        <c:axId val="32916736"/>
        <c:scaling>
          <c:orientation val="minMax"/>
        </c:scaling>
        <c:delete val="1"/>
        <c:axPos val="b"/>
        <c:majorTickMark val="out"/>
        <c:minorTickMark val="none"/>
        <c:tickLblPos val="nextTo"/>
        <c:crossAx val="190429376"/>
        <c:crosses val="autoZero"/>
      </c:serAx>
    </c:plotArea>
    <c:legend>
      <c:legendPos val="r"/>
      <c:legendEntry>
        <c:idx val="0"/>
        <c:txPr>
          <a:bodyPr/>
          <a:lstStyle/>
          <a:p>
            <a:pPr>
              <a:defRPr>
                <a:solidFill>
                  <a:srgbClr val="FF15C2"/>
                </a:solidFill>
              </a:defRPr>
            </a:pPr>
            <a:endParaRPr lang="ru-RU"/>
          </a:p>
        </c:txPr>
      </c:legendEntry>
      <c:layout>
        <c:manualLayout>
          <c:xMode val="edge"/>
          <c:yMode val="edge"/>
          <c:x val="0.77362345331833526"/>
          <c:y val="0.5961499114973452"/>
          <c:w val="0.17131702287214098"/>
          <c:h val="0.1950914479471729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ru-RU" dirty="0" smtClean="0"/>
                      <a:t>567 559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ru-RU" dirty="0" smtClean="0"/>
                      <a:t>689 027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ru-RU" dirty="0" smtClean="0"/>
                      <a:t>768 137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567559</c:v>
                </c:pt>
                <c:pt idx="1">
                  <c:v>689027</c:v>
                </c:pt>
                <c:pt idx="2">
                  <c:v>768137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Исполнено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9523809523809252E-3"/>
                  <c:y val="0.1352215429011136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rgbClr val="00B0F0"/>
                        </a:solidFill>
                      </a:rPr>
                      <a:t>565 967</a:t>
                    </a:r>
                    <a:endParaRPr lang="en-US" dirty="0">
                      <a:solidFill>
                        <a:srgbClr val="FF15C2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0416666666666612E-2"/>
                  <c:y val="0.20977350640762585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rgbClr val="00B0F0"/>
                        </a:solidFill>
                      </a:rPr>
                      <a:t>676 649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9761904761905853E-3"/>
                  <c:y val="0.1863864510258593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rgbClr val="00B0F0"/>
                        </a:solidFill>
                      </a:rPr>
                      <a:t>759 121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rgbClr val="00B0F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565967</c:v>
                </c:pt>
                <c:pt idx="1">
                  <c:v>676649</c:v>
                </c:pt>
                <c:pt idx="2">
                  <c:v>759121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1309696"/>
        <c:axId val="198589184"/>
        <c:axId val="0"/>
      </c:bar3DChart>
      <c:catAx>
        <c:axId val="2013096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98589184"/>
        <c:crosses val="autoZero"/>
        <c:auto val="1"/>
        <c:lblAlgn val="ctr"/>
        <c:lblOffset val="100"/>
        <c:noMultiLvlLbl val="0"/>
      </c:catAx>
      <c:valAx>
        <c:axId val="1985891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1309696"/>
        <c:crosses val="autoZero"/>
        <c:crossBetween val="between"/>
      </c:valAx>
    </c:plotArea>
    <c:legend>
      <c:legendPos val="r"/>
      <c:legendEntry>
        <c:idx val="1"/>
        <c:txPr>
          <a:bodyPr/>
          <a:lstStyle/>
          <a:p>
            <a:pPr>
              <a:defRPr b="1">
                <a:solidFill>
                  <a:srgbClr val="00B0F0"/>
                </a:solidFill>
              </a:defRPr>
            </a:pPr>
            <a:endParaRPr lang="ru-RU"/>
          </a:p>
        </c:txPr>
      </c:legendEntry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ru-RU" dirty="0" smtClean="0"/>
                      <a:t>98 477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ru-RU" dirty="0" smtClean="0"/>
                      <a:t>20 903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ru-RU" dirty="0" smtClean="0"/>
                      <a:t>54 780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98477</c:v>
                </c:pt>
                <c:pt idx="1">
                  <c:v>20903</c:v>
                </c:pt>
                <c:pt idx="2">
                  <c:v>54780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Исполнено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2.3075484950968179E-2"/>
                  <c:y val="3.2715623946899933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85 956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578848970329402E-2"/>
                  <c:y val="4.7586362104581802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18 714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217488119185405E-2"/>
                  <c:y val="5.0560509736118163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39 856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rgbClr val="FF15C2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85956</c:v>
                </c:pt>
                <c:pt idx="1">
                  <c:v>18714</c:v>
                </c:pt>
                <c:pt idx="2">
                  <c:v>39856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pyramid"/>
        <c:axId val="154965504"/>
        <c:axId val="123807424"/>
        <c:axId val="0"/>
      </c:bar3DChart>
      <c:catAx>
        <c:axId val="1549655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23807424"/>
        <c:crosses val="autoZero"/>
        <c:auto val="1"/>
        <c:lblAlgn val="ctr"/>
        <c:lblOffset val="100"/>
        <c:noMultiLvlLbl val="0"/>
      </c:catAx>
      <c:valAx>
        <c:axId val="1238074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4965504"/>
        <c:crosses val="autoZero"/>
        <c:crossBetween val="between"/>
      </c:valAx>
    </c:plotArea>
    <c:legend>
      <c:legendPos val="r"/>
      <c:legendEntry>
        <c:idx val="1"/>
        <c:txPr>
          <a:bodyPr/>
          <a:lstStyle/>
          <a:p>
            <a:pPr>
              <a:defRPr>
                <a:solidFill>
                  <a:srgbClr val="FF15C2"/>
                </a:solidFill>
              </a:defRPr>
            </a:pPr>
            <a:endParaRPr lang="ru-RU"/>
          </a:p>
        </c:txPr>
      </c:legendEntry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035614491181478"/>
          <c:y val="0.19782174613720871"/>
          <c:w val="0.64788613537322082"/>
          <c:h val="0.8219625813407845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ln>
              <a:solidFill>
                <a:schemeClr val="accent5">
                  <a:lumMod val="75000"/>
                </a:schemeClr>
              </a:solidFill>
            </a:ln>
            <a:scene3d>
              <a:camera prst="orthographicFront"/>
              <a:lightRig rig="contrasting" dir="t"/>
            </a:scene3d>
            <a:sp3d prstMaterial="powder"/>
          </c:spPr>
          <c:dPt>
            <c:idx val="0"/>
            <c:bubble3D val="0"/>
            <c:spPr>
              <a:solidFill>
                <a:schemeClr val="accent1"/>
              </a:solidFill>
              <a:ln>
                <a:solidFill>
                  <a:schemeClr val="accent5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contrasting" dir="t"/>
              </a:scene3d>
              <a:sp3d prstMaterial="powder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8ED-416B-BF40-8CD76F67BD5C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>
                <a:solidFill>
                  <a:schemeClr val="accent5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contrasting" dir="t"/>
              </a:scene3d>
              <a:sp3d prstMaterial="powder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8ED-416B-BF40-8CD76F67BD5C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>
                <a:solidFill>
                  <a:schemeClr val="accent5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contrasting" dir="t"/>
              </a:scene3d>
              <a:sp3d prstMaterial="powder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68ED-416B-BF40-8CD76F67BD5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solidFill>
                  <a:schemeClr val="accent5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contrasting" dir="t"/>
              </a:scene3d>
              <a:sp3d prstMaterial="powder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4E79-4710-814D-FC5D9E3405A1}"/>
              </c:ext>
            </c:extLst>
          </c:dPt>
          <c:dLbls>
            <c:dLbl>
              <c:idx val="0"/>
              <c:layout>
                <c:manualLayout>
                  <c:x val="1.3583705837245278E-2"/>
                  <c:y val="1.112284607421969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dirty="0">
                        <a:solidFill>
                          <a:schemeClr val="tx1"/>
                        </a:solidFill>
                      </a:rPr>
                      <a:t>Субсидии</a:t>
                    </a:r>
                    <a:r>
                      <a:rPr lang="ru-RU" baseline="0" dirty="0">
                        <a:solidFill>
                          <a:schemeClr val="tx1"/>
                        </a:solidFill>
                      </a:rPr>
                      <a:t>
</a:t>
                    </a:r>
                    <a:r>
                      <a:rPr lang="ru-RU" baseline="0" dirty="0" smtClean="0">
                        <a:solidFill>
                          <a:schemeClr val="tx1"/>
                        </a:solidFill>
                      </a:rPr>
                      <a:t>28,7 %</a:t>
                    </a:r>
                    <a:endParaRPr lang="ru-RU" baseline="0" dirty="0">
                      <a:solidFill>
                        <a:schemeClr val="tx1"/>
                      </a:solidFill>
                    </a:endParaRPr>
                  </a:p>
                </c:rich>
              </c:tx>
              <c:numFmt formatCode="0.0%" sourceLinked="0"/>
              <c:spPr>
                <a:solidFill>
                  <a:schemeClr val="bg1"/>
                </a:solidFill>
                <a:ln>
                  <a:solidFill>
                    <a:srgbClr val="6F6F74">
                      <a:alpha val="93000"/>
                    </a:srgbClr>
                  </a:solidFill>
                </a:ln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c:sp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15100245010941327"/>
                      <c:h val="0.1693671454219030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68ED-416B-BF40-8CD76F67BD5C}"/>
                </c:ext>
              </c:extLst>
            </c:dLbl>
            <c:dLbl>
              <c:idx val="1"/>
              <c:layout>
                <c:manualLayout>
                  <c:x val="-5.5338942224692149E-2"/>
                  <c:y val="-0.1686037758520761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 rtl="0">
                      <a:defRPr lang="ru-RU" sz="1330" b="1" i="0" u="none" strike="noStrike" kern="1200" spc="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1" i="0" u="none" strike="noStrike" kern="1200" spc="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rPr>
                      <a:t>Субвенции
</a:t>
                    </a:r>
                    <a:r>
                      <a:rPr lang="ru-RU" sz="1330" b="1" i="0" u="none" strike="noStrike" kern="1200" spc="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rPr>
                      <a:t>54,0 %</a:t>
                    </a:r>
                    <a:endParaRPr lang="ru-RU" sz="1330" b="1" i="0" u="none" strike="noStrike" kern="1200" spc="0" baseline="0" dirty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endParaRPr>
                  </a:p>
                </c:rich>
              </c:tx>
              <c:numFmt formatCode="0.0%" sourceLinked="0"/>
              <c:spPr>
                <a:solidFill>
                  <a:schemeClr val="bg1"/>
                </a:solidFill>
                <a:ln>
                  <a:noFill/>
                </a:ln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c:sp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18576722090261283"/>
                      <c:h val="0.1379488330341113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68ED-416B-BF40-8CD76F67BD5C}"/>
                </c:ext>
              </c:extLst>
            </c:dLbl>
            <c:dLbl>
              <c:idx val="2"/>
              <c:layout>
                <c:manualLayout>
                  <c:x val="-3.4343744913277026E-2"/>
                  <c:y val="-1.855217772374501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200" baseline="0" dirty="0" smtClean="0">
                        <a:solidFill>
                          <a:schemeClr val="tx1"/>
                        </a:solidFill>
                      </a:rPr>
                      <a:t>Межбюджетные трансферты</a:t>
                    </a:r>
                    <a:r>
                      <a:rPr lang="ru-RU" sz="1200" baseline="0" dirty="0">
                        <a:solidFill>
                          <a:schemeClr val="tx1"/>
                        </a:solidFill>
                      </a:rPr>
                      <a:t>
</a:t>
                    </a:r>
                    <a:r>
                      <a:rPr lang="ru-RU" sz="1200" baseline="0" dirty="0" smtClean="0">
                        <a:solidFill>
                          <a:schemeClr val="tx1"/>
                        </a:solidFill>
                      </a:rPr>
                      <a:t>10,7 %</a:t>
                    </a:r>
                    <a:endParaRPr lang="ru-RU" sz="1200" baseline="0" dirty="0">
                      <a:solidFill>
                        <a:schemeClr val="tx1"/>
                      </a:solidFill>
                    </a:endParaRPr>
                  </a:p>
                </c:rich>
              </c:tx>
              <c:numFmt formatCode="0.0%" sourceLinked="0"/>
              <c:spPr>
                <a:solidFill>
                  <a:schemeClr val="bg1"/>
                </a:solidFill>
                <a:ln>
                  <a:noFill/>
                </a:ln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c:sp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8ED-416B-BF40-8CD76F67BD5C}"/>
                </c:ext>
              </c:extLst>
            </c:dLbl>
            <c:dLbl>
              <c:idx val="3"/>
              <c:layout>
                <c:manualLayout>
                  <c:x val="0.15201900237529697"/>
                  <c:y val="-1.795332136445242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 rtl="0">
                      <a:defRPr lang="ru-RU" sz="133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dirty="0"/>
                      <a:t>Дотации</a:t>
                    </a:r>
                    <a:r>
                      <a:rPr lang="ru-RU" baseline="0" dirty="0"/>
                      <a:t>
</a:t>
                    </a:r>
                    <a:r>
                      <a:rPr lang="ru-RU" baseline="0" dirty="0" smtClean="0"/>
                      <a:t>4,7 %</a:t>
                    </a:r>
                    <a:endParaRPr lang="ru-RU" dirty="0"/>
                  </a:p>
                </c:rich>
              </c:tx>
              <c:numFmt formatCode="0.0%" sourceLinked="0"/>
              <c:spPr>
                <a:solidFill>
                  <a:schemeClr val="bg1"/>
                </a:solidFill>
                <a:ln>
                  <a:noFill/>
                </a:ln>
                <a:effectLst>
                  <a:glow rad="114300">
                    <a:schemeClr val="accent2">
                      <a:satMod val="175000"/>
                      <a:alpha val="35000"/>
                    </a:schemeClr>
                  </a:glow>
                </a:effectLst>
              </c:sp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E79-4710-814D-FC5D9E3405A1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субсидии</c:v>
                </c:pt>
                <c:pt idx="1">
                  <c:v>субвенции</c:v>
                </c:pt>
                <c:pt idx="2">
                  <c:v>иные межбюджетные трансферты</c:v>
                </c:pt>
                <c:pt idx="3">
                  <c:v>дотации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0.28999999999999998</c:v>
                </c:pt>
                <c:pt idx="1">
                  <c:v>0.54</c:v>
                </c:pt>
                <c:pt idx="2">
                  <c:v>0.11</c:v>
                </c:pt>
                <c:pt idx="3">
                  <c:v>0.05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8ED-416B-BF40-8CD76F67BD5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9.0868171552863544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rgbClr val="7030A0"/>
                        </a:solidFill>
                      </a:rPr>
                      <a:t>12 041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0.11014323824589521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rgbClr val="7030A0"/>
                        </a:solidFill>
                      </a:rPr>
                      <a:t>12 306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0080059086584014E-3"/>
                  <c:y val="0.11014323824589521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rgbClr val="7030A0"/>
                        </a:solidFill>
                      </a:rPr>
                      <a:t>21 425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rgbClr val="7030A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12041</c:v>
                </c:pt>
                <c:pt idx="1">
                  <c:v>12306</c:v>
                </c:pt>
                <c:pt idx="2">
                  <c:v>21425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Исполнено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2.5039043715357001E-3"/>
                  <c:y val="0.15970769545654806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solidFill>
                          <a:schemeClr val="tx1"/>
                        </a:solidFill>
                      </a:rPr>
                      <a:t>12 040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512008862987465E-3"/>
                  <c:y val="0.1762291811934322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solidFill>
                          <a:schemeClr val="tx1"/>
                        </a:solidFill>
                      </a:rPr>
                      <a:t>12 224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5040029543292467E-3"/>
                  <c:y val="0.1624612764126954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solidFill>
                          <a:schemeClr val="tx1"/>
                        </a:solidFill>
                      </a:rPr>
                      <a:t>20 022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12040</c:v>
                </c:pt>
                <c:pt idx="1">
                  <c:v>12224</c:v>
                </c:pt>
                <c:pt idx="2">
                  <c:v>20022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0532992"/>
        <c:axId val="210832192"/>
        <c:axId val="0"/>
      </c:bar3DChart>
      <c:catAx>
        <c:axId val="1205329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210832192"/>
        <c:crosses val="autoZero"/>
        <c:auto val="1"/>
        <c:lblAlgn val="ctr"/>
        <c:lblOffset val="100"/>
        <c:noMultiLvlLbl val="0"/>
      </c:catAx>
      <c:valAx>
        <c:axId val="210832192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2053299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>
                <a:solidFill>
                  <a:srgbClr val="7030A0"/>
                </a:solidFill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>
                <a:solidFill>
                  <a:schemeClr val="tx1"/>
                </a:solidFill>
              </a:defRPr>
            </a:pPr>
            <a:endParaRPr lang="ru-RU"/>
          </a:p>
        </c:txPr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Расходы бюджета</a:t>
            </a:r>
          </a:p>
        </c:rich>
      </c:tx>
      <c:layout>
        <c:manualLayout>
          <c:xMode val="edge"/>
          <c:yMode val="edge"/>
          <c:x val="0.35209011661845402"/>
          <c:y val="3.7746345056578701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2.3766441716246717E-2"/>
          <c:y val="0.13091690677123363"/>
          <c:w val="0.89845247630330949"/>
          <c:h val="0.6388016575698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Первоначальный бюджет (№ 103 от 26.12.2023)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0802928052839425E-2"/>
                  <c:y val="7.9581877494286704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1600" b="0" i="0" u="none" strike="noStrike" kern="1200" baseline="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rPr>
                      <a:t>980 317</a:t>
                    </a:r>
                    <a:endParaRPr lang="en-US" sz="1600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1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B21-4CAD-8B40-C7CB936971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inEnd"/>
            <c:showLegendKey val="1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980317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B21-4CAD-8B40-C7CB936971E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Уточненный план (№ 175 от 26.12.2024)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0802928052839418E-2"/>
                  <c:y val="7.9581877494286652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lang="ru-RU" sz="1600" b="0" i="0" u="none" strike="noStrike" kern="1200" baseline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1600" b="0" i="0" u="none" strike="noStrike" kern="1200" baseline="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1 228 598</a:t>
                    </a:r>
                    <a:endParaRPr lang="en-US" sz="1600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1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B21-4CAD-8B40-C7CB936971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lang="ru-RU" sz="1200" b="0" i="0" u="none" strike="noStrike" kern="1200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inEnd"/>
            <c:showLegendKey val="1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1228598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B21-4CAD-8B40-C7CB936971E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Исполнено в 2024 году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8.6423424422715309E-3"/>
                  <c:y val="7.9581877494286114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600" b="0" i="0" u="none" strike="noStrike" kern="1200" baseline="0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16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1 179 385</a:t>
                    </a:r>
                    <a:endParaRPr lang="en-US" sz="1600" b="0" i="0" u="none" strike="noStrike" dirty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1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inEnd"/>
            <c:showLegendKey val="1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#,##0.00</c:formatCode>
                <c:ptCount val="1"/>
                <c:pt idx="0">
                  <c:v>1179385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B21-4CAD-8B40-C7CB936971E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3384448"/>
        <c:axId val="131794048"/>
      </c:barChart>
      <c:catAx>
        <c:axId val="15338444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one"/>
        <c:crossAx val="131794048"/>
        <c:crosses val="autoZero"/>
        <c:auto val="1"/>
        <c:lblAlgn val="ctr"/>
        <c:lblOffset val="100"/>
        <c:noMultiLvlLbl val="0"/>
      </c:catAx>
      <c:valAx>
        <c:axId val="13179404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one"/>
        <c:crossAx val="153384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ru-RU" sz="1862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1862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rPr>
              <a:t>Динамика расходов</a:t>
            </a:r>
          </a:p>
        </c:rich>
      </c:tx>
      <c:layout>
        <c:manualLayout>
          <c:xMode val="edge"/>
          <c:yMode val="edge"/>
          <c:x val="0.44968225065616779"/>
          <c:y val="2.5487754338186373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32300411195770917"/>
          <c:y val="0.13260004194441463"/>
          <c:w val="0.66498718125708778"/>
          <c:h val="0.83235429584057907"/>
        </c:manualLayout>
      </c:layout>
      <c:barChart>
        <c:barDir val="bar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1">
                      <a:tint val="65000"/>
                      <a:tint val="94000"/>
                      <a:satMod val="103000"/>
                      <a:lumMod val="102000"/>
                    </a:schemeClr>
                  </a:gs>
                  <a:gs pos="50000">
                    <a:schemeClr val="accent1">
                      <a:tint val="65000"/>
                      <a:shade val="100000"/>
                      <a:satMod val="110000"/>
                      <a:lumMod val="100000"/>
                    </a:schemeClr>
                  </a:gs>
                  <a:gs pos="100000">
                    <a:schemeClr val="accent1">
                      <a:tint val="65000"/>
                      <a:shade val="78000"/>
                      <a:satMod val="120000"/>
                      <a:lumMod val="99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666-444A-9295-8DF119A50FD3}"/>
              </c:ext>
            </c:extLst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1">
                      <a:tint val="94000"/>
                      <a:satMod val="103000"/>
                      <a:lumMod val="102000"/>
                    </a:schemeClr>
                  </a:gs>
                  <a:gs pos="50000">
                    <a:schemeClr val="accent1">
                      <a:shade val="100000"/>
                      <a:satMod val="110000"/>
                      <a:lumMod val="100000"/>
                    </a:schemeClr>
                  </a:gs>
                  <a:gs pos="100000">
                    <a:schemeClr val="accent1">
                      <a:shade val="78000"/>
                      <a:satMod val="120000"/>
                      <a:lumMod val="99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5666-444A-9295-8DF119A50FD3}"/>
              </c:ext>
            </c:extLst>
          </c:dPt>
          <c:dPt>
            <c:idx val="2"/>
            <c:invertIfNegative val="0"/>
            <c:bubble3D val="0"/>
            <c:spPr>
              <a:gradFill rotWithShape="1">
                <a:gsLst>
                  <a:gs pos="0">
                    <a:schemeClr val="accent1">
                      <a:shade val="65000"/>
                      <a:tint val="94000"/>
                      <a:satMod val="103000"/>
                      <a:lumMod val="102000"/>
                    </a:schemeClr>
                  </a:gs>
                  <a:gs pos="50000">
                    <a:schemeClr val="accent1">
                      <a:shade val="65000"/>
                      <a:shade val="100000"/>
                      <a:satMod val="110000"/>
                      <a:lumMod val="100000"/>
                    </a:schemeClr>
                  </a:gs>
                  <a:gs pos="100000">
                    <a:schemeClr val="accent1">
                      <a:shade val="65000"/>
                      <a:shade val="78000"/>
                      <a:satMod val="120000"/>
                      <a:lumMod val="99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666-444A-9295-8DF119A50FD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ru-RU" sz="1600" b="1" i="0" u="none" strike="noStrike" kern="1200" baseline="0" dirty="0" smtClean="0">
                        <a:solidFill>
                          <a:srgbClr val="CC0099"/>
                        </a:solidFill>
                      </a:rPr>
                      <a:t>944 950</a:t>
                    </a:r>
                    <a:endParaRPr lang="en-US" sz="1600" b="1" i="0" u="none" strike="noStrike" kern="1200" baseline="0" dirty="0">
                      <a:solidFill>
                        <a:srgbClr val="FF0000"/>
                      </a:solidFill>
                    </a:endParaRP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666-444A-9295-8DF119A50FD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ru-RU" sz="1600" b="1" i="0" u="none" strike="noStrike" kern="1200" baseline="0" dirty="0" smtClean="0">
                        <a:solidFill>
                          <a:srgbClr val="CC0099"/>
                        </a:solidFill>
                      </a:rPr>
                      <a:t>1 238 393</a:t>
                    </a:r>
                    <a:endParaRPr lang="ru-RU" sz="1600" b="1" i="0" u="none" strike="noStrike" kern="1200" baseline="0" dirty="0" smtClean="0">
                      <a:solidFill>
                        <a:srgbClr val="FF0000"/>
                      </a:solidFill>
                    </a:endParaRP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666-444A-9295-8DF119A50FD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ru-RU" dirty="0" smtClean="0">
                        <a:solidFill>
                          <a:srgbClr val="CC0099"/>
                        </a:solidFill>
                      </a:rPr>
                      <a:t>1 179 385</a:t>
                    </a:r>
                    <a:endParaRPr lang="en-US" dirty="0">
                      <a:solidFill>
                        <a:srgbClr val="FF0000"/>
                      </a:solidFill>
                    </a:endParaRP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666-444A-9295-8DF119A50FD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CC0099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расходы в 2022 году</c:v>
                </c:pt>
                <c:pt idx="1">
                  <c:v>расходы в 2023 году</c:v>
                </c:pt>
                <c:pt idx="2">
                  <c:v>расходы в 2024 году</c:v>
                </c:pt>
              </c:strCache>
            </c:strRef>
          </c:cat>
          <c:val>
            <c:numRef>
              <c:f>Лист1!$B$2:$B$4</c:f>
              <c:numCache>
                <c:formatCode>#,##0</c:formatCode>
                <c:ptCount val="3"/>
                <c:pt idx="0">
                  <c:v>944950</c:v>
                </c:pt>
                <c:pt idx="1">
                  <c:v>1238393</c:v>
                </c:pt>
                <c:pt idx="2">
                  <c:v>1179385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666-444A-9295-8DF119A50FD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53384960"/>
        <c:axId val="131795776"/>
      </c:barChart>
      <c:catAx>
        <c:axId val="1533849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31795776"/>
        <c:crosses val="autoZero"/>
        <c:auto val="1"/>
        <c:lblAlgn val="ctr"/>
        <c:lblOffset val="100"/>
        <c:noMultiLvlLbl val="0"/>
      </c:catAx>
      <c:valAx>
        <c:axId val="13179577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one"/>
        <c:crossAx val="153384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5.952380952380939E-3"/>
                  <c:y val="0.14673358570829384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rgbClr val="FF0000"/>
                        </a:solidFill>
                      </a:rPr>
                      <a:t>901 792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5.9523809523809521E-3"/>
                  <c:y val="0.16379563055809546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rgbClr val="FF0000"/>
                        </a:solidFill>
                      </a:rPr>
                      <a:t>1 137 573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9523809523809521E-3"/>
                  <c:y val="0.12625913188853197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rgbClr val="FF0000"/>
                        </a:solidFill>
                      </a:rPr>
                      <a:t>1 179 385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901792</c:v>
                </c:pt>
                <c:pt idx="1">
                  <c:v>1137573</c:v>
                </c:pt>
                <c:pt idx="2">
                  <c:v>1179385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План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chemeClr val="tx1"/>
                        </a:solidFill>
                      </a:rPr>
                      <a:t>949 708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4880952380951836E-3"/>
                  <c:y val="-3.1280054208114173E-17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chemeClr val="tx1"/>
                        </a:solidFill>
                      </a:rPr>
                      <a:t>1 167 620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chemeClr val="tx1"/>
                        </a:solidFill>
                      </a:rPr>
                      <a:t>1 228 598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949708</c:v>
                </c:pt>
                <c:pt idx="1">
                  <c:v>1167620</c:v>
                </c:pt>
                <c:pt idx="2">
                  <c:v>1228598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5084288"/>
        <c:axId val="131799232"/>
        <c:axId val="152178688"/>
      </c:bar3DChart>
      <c:catAx>
        <c:axId val="155084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31799232"/>
        <c:crosses val="autoZero"/>
        <c:auto val="1"/>
        <c:lblAlgn val="ctr"/>
        <c:lblOffset val="100"/>
        <c:noMultiLvlLbl val="0"/>
      </c:catAx>
      <c:valAx>
        <c:axId val="131799232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55084288"/>
        <c:crosses val="autoZero"/>
        <c:crossBetween val="between"/>
      </c:valAx>
      <c:serAx>
        <c:axId val="152178688"/>
        <c:scaling>
          <c:orientation val="minMax"/>
        </c:scaling>
        <c:delete val="1"/>
        <c:axPos val="b"/>
        <c:majorTickMark val="out"/>
        <c:minorTickMark val="none"/>
        <c:tickLblPos val="nextTo"/>
        <c:crossAx val="131799232"/>
        <c:crosses val="autoZero"/>
      </c:serAx>
    </c:plotArea>
    <c:legend>
      <c:legendPos val="r"/>
      <c:legendEntry>
        <c:idx val="0"/>
        <c:txPr>
          <a:bodyPr/>
          <a:lstStyle/>
          <a:p>
            <a:pPr>
              <a:defRPr b="1">
                <a:solidFill>
                  <a:srgbClr val="0070C0"/>
                </a:solidFill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b="1"/>
            </a:pPr>
            <a:endParaRPr lang="ru-RU"/>
          </a:p>
        </c:txPr>
      </c:legendEntry>
      <c:layout>
        <c:manualLayout>
          <c:xMode val="edge"/>
          <c:yMode val="edge"/>
          <c:x val="0.81677821522309713"/>
          <c:y val="0.39879966780219384"/>
          <c:w val="0.17131702287214098"/>
          <c:h val="0.18216083946335435"/>
        </c:manualLayout>
      </c:layout>
      <c:overlay val="0"/>
    </c:legend>
    <c:plotVisOnly val="1"/>
    <c:dispBlanksAs val="gap"/>
    <c:showDLblsOverMax val="0"/>
  </c:chart>
  <c:spPr>
    <a:noFill/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40"/>
    </mc:Choice>
    <mc:Fallback>
      <c:style val="40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0.10775205754614385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rgbClr val="FF0000"/>
                        </a:solidFill>
                      </a:rPr>
                      <a:t>604 628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3196162733684217E-3"/>
                  <c:y val="8.8510618698618163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rgbClr val="FF0000"/>
                        </a:solidFill>
                      </a:rPr>
                      <a:t>638 262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3196162733684217E-3"/>
                  <c:y val="0.13084178416317468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rgbClr val="FF0000"/>
                        </a:solidFill>
                      </a:rPr>
                      <a:t>655 706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604628</c:v>
                </c:pt>
                <c:pt idx="1">
                  <c:v>638262</c:v>
                </c:pt>
                <c:pt idx="2">
                  <c:v>655706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План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ru-RU" dirty="0" smtClean="0"/>
                      <a:t>630 785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ru-RU" dirty="0" smtClean="0"/>
                      <a:t>651 618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ru-RU" dirty="0" smtClean="0"/>
                      <a:t>666 884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630785</c:v>
                </c:pt>
                <c:pt idx="1">
                  <c:v>651618</c:v>
                </c:pt>
                <c:pt idx="2">
                  <c:v>666884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90173184"/>
        <c:axId val="153777792"/>
        <c:axId val="173907072"/>
      </c:bar3DChart>
      <c:catAx>
        <c:axId val="190173184"/>
        <c:scaling>
          <c:orientation val="minMax"/>
        </c:scaling>
        <c:delete val="0"/>
        <c:axPos val="b"/>
        <c:majorTickMark val="out"/>
        <c:minorTickMark val="none"/>
        <c:tickLblPos val="nextTo"/>
        <c:crossAx val="153777792"/>
        <c:crosses val="autoZero"/>
        <c:auto val="1"/>
        <c:lblAlgn val="ctr"/>
        <c:lblOffset val="100"/>
        <c:noMultiLvlLbl val="0"/>
      </c:catAx>
      <c:valAx>
        <c:axId val="1537777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90173184"/>
        <c:crosses val="autoZero"/>
        <c:crossBetween val="between"/>
      </c:valAx>
      <c:serAx>
        <c:axId val="173907072"/>
        <c:scaling>
          <c:orientation val="minMax"/>
        </c:scaling>
        <c:delete val="1"/>
        <c:axPos val="b"/>
        <c:majorTickMark val="out"/>
        <c:minorTickMark val="none"/>
        <c:tickLblPos val="nextTo"/>
        <c:crossAx val="153777792"/>
        <c:crosses val="autoZero"/>
      </c:serAx>
      <c:spPr>
        <a:noFill/>
      </c:spPr>
    </c:plotArea>
    <c:legend>
      <c:legendPos val="r"/>
      <c:legendEntry>
        <c:idx val="0"/>
        <c:txPr>
          <a:bodyPr/>
          <a:lstStyle/>
          <a:p>
            <a:pPr>
              <a:defRPr b="1">
                <a:solidFill>
                  <a:srgbClr val="FF0000"/>
                </a:solidFill>
              </a:defRPr>
            </a:pPr>
            <a:endParaRPr lang="ru-RU"/>
          </a:p>
        </c:txPr>
      </c:legendEntry>
      <c:overlay val="0"/>
    </c:legend>
    <c:plotVisOnly val="1"/>
    <c:dispBlanksAs val="gap"/>
    <c:showDLblsOverMax val="0"/>
  </c:chart>
  <c:spPr>
    <a:noFill/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41310461192351"/>
          <c:y val="3.8190949278828025E-2"/>
          <c:w val="0.80480150918635174"/>
          <c:h val="0.83876982064656558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7.9041459961150071E-2"/>
                  <c:y val="-6.2128817008619761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69 359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1428512197093924E-2"/>
                  <c:y val="-5.8474180713995072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96 506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9785081545455869E-2"/>
                  <c:y val="-4.0200999240871609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107</a:t>
                    </a:r>
                    <a:r>
                      <a:rPr lang="ru-RU" b="1" baseline="0" dirty="0" smtClean="0"/>
                      <a:t> 700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69277</c:v>
                </c:pt>
                <c:pt idx="1">
                  <c:v>96418</c:v>
                </c:pt>
                <c:pt idx="2">
                  <c:v>106838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План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7.2916688261476154E-2"/>
                  <c:y val="0.270443085802227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solidFill>
                          <a:srgbClr val="FFFF00"/>
                        </a:solidFill>
                      </a:rPr>
                      <a:t> 69 277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7.4404761904761904E-2"/>
                  <c:y val="0.25582425285709098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solidFill>
                          <a:srgbClr val="FFFF00"/>
                        </a:solidFill>
                      </a:rPr>
                      <a:t>96 418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7.5034465315971799E-2"/>
                  <c:y val="0.2814067069194639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solidFill>
                          <a:srgbClr val="FFFF00"/>
                        </a:solidFill>
                      </a:rPr>
                      <a:t> 106 838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rgbClr val="FFFF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69359</c:v>
                </c:pt>
                <c:pt idx="1">
                  <c:v>96506</c:v>
                </c:pt>
                <c:pt idx="2">
                  <c:v>107700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94577408"/>
        <c:axId val="185052544"/>
        <c:axId val="171087104"/>
      </c:bar3DChart>
      <c:catAx>
        <c:axId val="1945774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85052544"/>
        <c:crosses val="autoZero"/>
        <c:auto val="1"/>
        <c:lblAlgn val="ctr"/>
        <c:lblOffset val="100"/>
        <c:noMultiLvlLbl val="0"/>
      </c:catAx>
      <c:valAx>
        <c:axId val="1850525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94577408"/>
        <c:crosses val="autoZero"/>
        <c:crossBetween val="between"/>
      </c:valAx>
      <c:serAx>
        <c:axId val="171087104"/>
        <c:scaling>
          <c:orientation val="minMax"/>
        </c:scaling>
        <c:delete val="1"/>
        <c:axPos val="b"/>
        <c:majorTickMark val="out"/>
        <c:minorTickMark val="none"/>
        <c:tickLblPos val="nextTo"/>
        <c:crossAx val="185052544"/>
        <c:crosses val="autoZero"/>
      </c:serAx>
    </c:plotArea>
    <c:legend>
      <c:legendPos val="r"/>
      <c:legendEntry>
        <c:idx val="0"/>
        <c:txPr>
          <a:bodyPr/>
          <a:lstStyle/>
          <a:p>
            <a:pPr>
              <a:defRPr b="1">
                <a:solidFill>
                  <a:srgbClr val="FFFF00"/>
                </a:solidFill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>
                <a:solidFill>
                  <a:schemeClr val="tx1"/>
                </a:solidFill>
              </a:defRPr>
            </a:pPr>
            <a:endParaRPr lang="ru-RU"/>
          </a:p>
        </c:txPr>
      </c:legendEntry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8238744145442629E-2"/>
          <c:y val="5.6464130751951488E-2"/>
          <c:w val="0.71769550778564117"/>
          <c:h val="0.80222345770031867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7.2687264380464599E-3"/>
                  <c:y val="0.1206029977226148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2 800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8458176253642175E-3"/>
                  <c:y val="0.11329372513336551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4 698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8458176253642175E-3"/>
                  <c:y val="0.14618545178498768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6 005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rgbClr val="FF15C2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2800</c:v>
                </c:pt>
                <c:pt idx="1">
                  <c:v>4698</c:v>
                </c:pt>
                <c:pt idx="2">
                  <c:v>6005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C9A6E4"/>
            </a:solidFill>
          </c:spPr>
          <c:invertIfNegative val="0"/>
          <c:dLbls>
            <c:dLbl>
              <c:idx val="0"/>
              <c:layout>
                <c:manualLayout>
                  <c:x val="7.2687264380464599E-3"/>
                  <c:y val="8.405663477636785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3 776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9.6916352507286137E-3"/>
                  <c:y val="9.1365907365617297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4 996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2687264380464599E-3"/>
                  <c:y val="8.4056634776367947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6 414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3776</c:v>
                </c:pt>
                <c:pt idx="1">
                  <c:v>4996</c:v>
                </c:pt>
                <c:pt idx="2">
                  <c:v>6414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98125056"/>
        <c:axId val="185055424"/>
        <c:axId val="171085824"/>
      </c:bar3DChart>
      <c:catAx>
        <c:axId val="1981250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85055424"/>
        <c:crosses val="autoZero"/>
        <c:auto val="1"/>
        <c:lblAlgn val="ctr"/>
        <c:lblOffset val="100"/>
        <c:noMultiLvlLbl val="0"/>
      </c:catAx>
      <c:valAx>
        <c:axId val="1850554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98125056"/>
        <c:crosses val="autoZero"/>
        <c:crossBetween val="between"/>
      </c:valAx>
      <c:serAx>
        <c:axId val="171085824"/>
        <c:scaling>
          <c:orientation val="minMax"/>
        </c:scaling>
        <c:delete val="1"/>
        <c:axPos val="b"/>
        <c:majorTickMark val="out"/>
        <c:minorTickMark val="none"/>
        <c:tickLblPos val="nextTo"/>
        <c:crossAx val="185055424"/>
        <c:crosses val="autoZero"/>
      </c:serAx>
    </c:plotArea>
    <c:legend>
      <c:legendPos val="r"/>
      <c:legendEntry>
        <c:idx val="0"/>
        <c:txPr>
          <a:bodyPr/>
          <a:lstStyle/>
          <a:p>
            <a:pPr>
              <a:defRPr b="1">
                <a:solidFill>
                  <a:srgbClr val="FF15C2"/>
                </a:solidFill>
              </a:defRPr>
            </a:pPr>
            <a:endParaRPr lang="ru-RU"/>
          </a:p>
        </c:txPr>
      </c:legendEntry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5775228459412897E-2"/>
          <c:y val="3.6563946905524405E-2"/>
          <c:w val="0.78970407756054328"/>
          <c:h val="0.82471184922506879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4.7970480401698006E-3"/>
                  <c:y val="7.750882754166464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1 108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9963100502122505E-3"/>
                  <c:y val="8.0878776565215277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rgbClr val="FF15C2"/>
                        </a:solidFill>
                      </a:rPr>
                      <a:t>1 882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1991675799630072E-3"/>
                  <c:y val="0.13142801191847489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rgbClr val="FF15C2"/>
                        </a:solidFill>
                      </a:rPr>
                      <a:t>3 583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rgbClr val="FF15C2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1108</c:v>
                </c:pt>
                <c:pt idx="1">
                  <c:v>1882</c:v>
                </c:pt>
                <c:pt idx="2">
                  <c:v>3583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7.1955720602547004E-3"/>
                  <c:y val="6.4029031447462095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rgbClr val="FFC000"/>
                        </a:solidFill>
                      </a:rPr>
                      <a:t>1 511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3948340702971504E-3"/>
                  <c:y val="7.4138878518114001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rgbClr val="FFC000"/>
                        </a:solidFill>
                      </a:rPr>
                      <a:t>2 024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5940960803396012E-3"/>
                  <c:y val="9.7728256332651642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rgbClr val="FFC000"/>
                        </a:solidFill>
                      </a:rPr>
                      <a:t>4 816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rgbClr val="FFC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1511</c:v>
                </c:pt>
                <c:pt idx="1">
                  <c:v>2024</c:v>
                </c:pt>
                <c:pt idx="2">
                  <c:v>4816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98483456"/>
        <c:axId val="185056000"/>
        <c:axId val="173802752"/>
      </c:bar3DChart>
      <c:catAx>
        <c:axId val="198483456"/>
        <c:scaling>
          <c:orientation val="minMax"/>
        </c:scaling>
        <c:delete val="0"/>
        <c:axPos val="b"/>
        <c:majorTickMark val="out"/>
        <c:minorTickMark val="none"/>
        <c:tickLblPos val="nextTo"/>
        <c:crossAx val="185056000"/>
        <c:crosses val="autoZero"/>
        <c:auto val="1"/>
        <c:lblAlgn val="ctr"/>
        <c:lblOffset val="100"/>
        <c:noMultiLvlLbl val="0"/>
      </c:catAx>
      <c:valAx>
        <c:axId val="1850560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98483456"/>
        <c:crosses val="autoZero"/>
        <c:crossBetween val="between"/>
      </c:valAx>
      <c:serAx>
        <c:axId val="173802752"/>
        <c:scaling>
          <c:orientation val="minMax"/>
        </c:scaling>
        <c:delete val="1"/>
        <c:axPos val="b"/>
        <c:majorTickMark val="out"/>
        <c:minorTickMark val="none"/>
        <c:tickLblPos val="nextTo"/>
        <c:crossAx val="185056000"/>
        <c:crosses val="autoZero"/>
      </c:serAx>
    </c:plotArea>
    <c:legend>
      <c:legendPos val="r"/>
      <c:legendEntry>
        <c:idx val="0"/>
        <c:txPr>
          <a:bodyPr/>
          <a:lstStyle/>
          <a:p>
            <a:pPr>
              <a:defRPr b="1">
                <a:solidFill>
                  <a:srgbClr val="FF15C2"/>
                </a:solidFill>
              </a:defRPr>
            </a:pPr>
            <a:endParaRPr lang="ru-RU"/>
          </a:p>
        </c:txPr>
      </c:legendEntry>
      <c:overlay val="0"/>
    </c:legend>
    <c:plotVisOnly val="1"/>
    <c:dispBlanksAs val="gap"/>
    <c:showDLblsOverMax val="0"/>
  </c:chart>
  <c:spPr>
    <a:noFill/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7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0.52291</cdr:x>
      <cdr:y>0.15784</cdr:y>
    </cdr:from>
    <cdr:to>
      <cdr:x>0.66514</cdr:x>
      <cdr:y>0.44447</cdr:y>
    </cdr:to>
    <cdr:cxnSp macro="">
      <cdr:nvCxnSpPr>
        <cdr:cNvPr id="3" name="Прямая соединительная линия 2"/>
        <cdr:cNvCxnSpPr/>
      </cdr:nvCxnSpPr>
      <cdr:spPr>
        <a:xfrm xmlns:a="http://schemas.openxmlformats.org/drawingml/2006/main" flipV="1">
          <a:off x="3520342" y="845611"/>
          <a:ext cx="957532" cy="1535501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15C2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0.18335</cdr:x>
      <cdr:y>0.57007</cdr:y>
    </cdr:from>
    <cdr:to>
      <cdr:x>0.66642</cdr:x>
      <cdr:y>0.60227</cdr:y>
    </cdr:to>
    <cdr:cxnSp macro="">
      <cdr:nvCxnSpPr>
        <cdr:cNvPr id="5" name="Прямая соединительная линия 4"/>
        <cdr:cNvCxnSpPr/>
      </cdr:nvCxnSpPr>
      <cdr:spPr>
        <a:xfrm xmlns:a="http://schemas.openxmlformats.org/drawingml/2006/main">
          <a:off x="1234342" y="3053972"/>
          <a:ext cx="3252159" cy="172529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15C2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0.32686</cdr:x>
      <cdr:y>0.23997</cdr:y>
    </cdr:from>
    <cdr:to>
      <cdr:x>0.66258</cdr:x>
      <cdr:y>0.7488</cdr:y>
    </cdr:to>
    <cdr:cxnSp macro="">
      <cdr:nvCxnSpPr>
        <cdr:cNvPr id="9" name="Прямая соединительная линия 8"/>
        <cdr:cNvCxnSpPr/>
      </cdr:nvCxnSpPr>
      <cdr:spPr>
        <a:xfrm xmlns:a="http://schemas.openxmlformats.org/drawingml/2006/main">
          <a:off x="2200501" y="1285557"/>
          <a:ext cx="2260120" cy="2725947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15C2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0.48959</cdr:x>
      <cdr:y>0.3398</cdr:y>
    </cdr:from>
    <cdr:to>
      <cdr:x>0.64207</cdr:x>
      <cdr:y>0.77618</cdr:y>
    </cdr:to>
    <cdr:cxnSp macro="">
      <cdr:nvCxnSpPr>
        <cdr:cNvPr id="11" name="Прямая соединительная линия 10"/>
        <cdr:cNvCxnSpPr/>
      </cdr:nvCxnSpPr>
      <cdr:spPr>
        <a:xfrm xmlns:a="http://schemas.openxmlformats.org/drawingml/2006/main" flipV="1">
          <a:off x="3296056" y="1820395"/>
          <a:ext cx="1026543" cy="233776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15C2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0.4204</cdr:x>
      <cdr:y>0.45896</cdr:y>
    </cdr:from>
    <cdr:to>
      <cdr:x>0.66258</cdr:x>
      <cdr:y>0.78423</cdr:y>
    </cdr:to>
    <cdr:cxnSp macro="">
      <cdr:nvCxnSpPr>
        <cdr:cNvPr id="13" name="Прямая соединительная линия 12"/>
        <cdr:cNvCxnSpPr/>
      </cdr:nvCxnSpPr>
      <cdr:spPr>
        <a:xfrm xmlns:a="http://schemas.openxmlformats.org/drawingml/2006/main" flipV="1">
          <a:off x="2830229" y="2458750"/>
          <a:ext cx="1630392" cy="1742536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15C2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9C1293-4FCA-4AD3-86ED-C848877EABFD}" type="datetimeFigureOut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75F166-93A5-4CC5-8347-3D9402BC997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4704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75F166-93A5-4CC5-8347-3D9402BC9977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08257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75F166-93A5-4CC5-8347-3D9402BC9977}" type="slidenum">
              <a:rPr lang="ru-RU" smtClean="0"/>
              <a:pPr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4147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6EC3A-FBCE-4D09-9CF9-1D8FBD7A15E0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9480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9CC38-015C-4F43-8706-620FE37D7842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8750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54C83-BE07-4C41-ACFB-CC988ABF0BC0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42954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F24AC-E3E1-4102-9466-66A6B0BF1A56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78105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B5525-CB00-469E-A279-D5135CCBABB0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28164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7409-0CA1-44A0-816E-B198E0DD1582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19603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52233-BD58-4F7D-ADDC-7E7C9DCA668F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4169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11A0-DDC9-4DCA-8829-396F5AE273BF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1304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30BB2-1ABF-4F2E-A12B-FD8E3FF834E3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1671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C4EA0-4932-42C4-A0AD-36386EF0A97C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35899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325B-F7C8-42D8-9BD7-821935BA6C43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4657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EC932-C278-44E7-82F5-8AD6554BCED6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35133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B9C49-2BAB-47AB-B4D7-C77D157EC9AB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93988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2136D-8316-4F74-BAED-D522A74771CC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39756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5494A-E35F-4FD8-835D-C0684D1B51B9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58213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85800" y="5349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508000" y="4853412"/>
            <a:ext cx="112776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08000" y="3886200"/>
            <a:ext cx="112776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6EC3A-FBCE-4D09-9CF9-1D8FBD7A15E0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EC932-C278-44E7-82F5-8AD6554BCED6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4775200" y="76201"/>
            <a:ext cx="3860800" cy="2889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85800" y="3444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508000" y="1676400"/>
            <a:ext cx="112776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AB87E-43ED-40B6-AA27-BF844C168454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240633" y="2947086"/>
            <a:ext cx="115824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406400" y="1600200"/>
            <a:ext cx="5588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7912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4C5F9-5BB7-4484-A96C-8EC1C35F77E4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406400" y="5410200"/>
            <a:ext cx="114808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75259" y="666750"/>
            <a:ext cx="57207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6193367" y="666750"/>
            <a:ext cx="5722988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375259" y="1316038"/>
            <a:ext cx="5720741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6198307" y="1316038"/>
            <a:ext cx="571804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89765-582A-4A43-8254-5F18F8D39831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972800" y="6477000"/>
            <a:ext cx="1016000" cy="246888"/>
          </a:xfrm>
        </p:spPr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685800" y="60198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AA772-7FDF-4624-BA7D-C617B502B7C2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C12E-DC96-4208-B14A-6984D64FAAAF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AB87E-43ED-40B6-AA27-BF844C168454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144682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85800" y="5849118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609600" y="5486400"/>
            <a:ext cx="112776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609601" y="609600"/>
            <a:ext cx="4011084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4766733" y="609600"/>
            <a:ext cx="7120467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8DC78-24BE-4493-827E-D2F715B81690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4673600" y="616634"/>
            <a:ext cx="67056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99A7-03A9-4EF6-B6BC-87ABF16062FD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508000" y="4993760"/>
            <a:ext cx="78232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508000" y="5533218"/>
            <a:ext cx="78232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9CC38-015C-4F43-8706-620FE37D7842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144000" y="549277"/>
            <a:ext cx="2438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549277"/>
            <a:ext cx="83312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54C83-BE07-4C41-ACFB-CC988ABF0BC0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4C5F9-5BB7-4484-A96C-8EC1C35F77E4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5986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89765-582A-4A43-8254-5F18F8D39831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847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AA772-7FDF-4624-BA7D-C617B502B7C2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949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C12E-DC96-4208-B14A-6984D64FAAAF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0422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8DC78-24BE-4493-827E-D2F715B81690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2136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99A7-03A9-4EF6-B6BC-87ABF16062FD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8641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D27D281-E65D-46E7-B649-5D3E95262978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9973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56D46C4-0CD7-42AF-9E2C-D7E512F0C9FC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4913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406400" y="1554163"/>
            <a:ext cx="115824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8636000" y="76201"/>
            <a:ext cx="33528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D27D281-E65D-46E7-B649-5D3E95262978}" type="datetime1">
              <a:rPr lang="ru-RU" smtClean="0"/>
              <a:pPr/>
              <a:t>24.04.2025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4165600" y="76201"/>
            <a:ext cx="44704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10972800" y="6477001"/>
            <a:ext cx="1016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203300F-B5E5-4D9E-9381-383162CC59F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685800" y="1057987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Relationship Id="rId4" Type="http://schemas.openxmlformats.org/officeDocument/2006/relationships/chart" Target="../charts/char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4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4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4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1933" y="257908"/>
            <a:ext cx="5250534" cy="6484410"/>
          </a:xfrm>
          <a:prstGeom prst="rect">
            <a:avLst/>
          </a:prstGeom>
          <a:noFill/>
          <a:effectLst>
            <a:softEdge rad="635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A048351-F5BC-4F1E-800F-131992995E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87352" y="351692"/>
            <a:ext cx="6111140" cy="1635857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182880" indent="0" algn="ctr">
              <a:buNone/>
            </a:pPr>
            <a:r>
              <a:rPr lang="ru-RU" sz="5400" b="1" dirty="0">
                <a:solidFill>
                  <a:srgbClr val="FF15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БЮДЖЕТ ДЛЯ ГРАЖДАН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64829" y="2297703"/>
            <a:ext cx="6298084" cy="36009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</a:rPr>
              <a:t>ГОДОВОЙ ОТЧЕТ</a:t>
            </a:r>
          </a:p>
          <a:p>
            <a:pPr algn="ctr"/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</a:rPr>
              <a:t>ОБ ИСПОЛНЕНИИ </a:t>
            </a:r>
          </a:p>
          <a:p>
            <a:pPr algn="ctr"/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</a:rPr>
              <a:t>БЮДЖЕТА</a:t>
            </a:r>
          </a:p>
          <a:p>
            <a:pPr algn="ctr"/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</a:rPr>
              <a:t>МУНИЦИПАЛЬНОГО ОБРАЗОВАНИЯ  </a:t>
            </a:r>
          </a:p>
          <a:p>
            <a:pPr algn="ctr"/>
            <a:r>
              <a:rPr lang="ru-RU" sz="3200" b="1" smtClean="0">
                <a:solidFill>
                  <a:schemeClr val="bg2">
                    <a:lumMod val="25000"/>
                  </a:schemeClr>
                </a:solidFill>
              </a:rPr>
              <a:t>"ПСКОВСКИЙ РАЙОН" </a:t>
            </a:r>
            <a:endParaRPr lang="ru-RU" sz="32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</a:rPr>
              <a:t>ЗА </a:t>
            </a:r>
            <a:r>
              <a:rPr lang="ru-RU" sz="3600" b="1" dirty="0" smtClean="0">
                <a:solidFill>
                  <a:srgbClr val="FF0000"/>
                </a:solidFill>
              </a:rPr>
              <a:t>2024</a:t>
            </a:r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</a:rPr>
              <a:t> ГОД</a:t>
            </a:r>
            <a:endParaRPr lang="ru-RU" sz="32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263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1C8ABA3-5FC4-474E-897A-0FBA13C31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538" y="233488"/>
            <a:ext cx="11598031" cy="33643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межбюджетных трансфертах</a:t>
            </a:r>
            <a:endParaRPr lang="ru-RU" sz="26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32D0EA11-38EC-45A4-AA75-B5641FA3E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12060" y="6521570"/>
            <a:ext cx="2743200" cy="365125"/>
          </a:xfrm>
        </p:spPr>
        <p:txBody>
          <a:bodyPr/>
          <a:lstStyle/>
          <a:p>
            <a:fld id="{F203300F-B5E5-4D9E-9381-383162CC59FB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DBA5B3D7-D8B9-4F60-B23D-42C033438D22}"/>
              </a:ext>
            </a:extLst>
          </p:cNvPr>
          <p:cNvSpPr/>
          <p:nvPr/>
        </p:nvSpPr>
        <p:spPr>
          <a:xfrm>
            <a:off x="9213657" y="1065327"/>
            <a:ext cx="272542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00" dirty="0" smtClean="0"/>
              <a:t>Данные в таблице представлены в тыс</a:t>
            </a:r>
            <a:r>
              <a:rPr lang="ru-RU" sz="900" dirty="0"/>
              <a:t>. </a:t>
            </a:r>
            <a:r>
              <a:rPr lang="ru-RU" sz="900" dirty="0" smtClean="0"/>
              <a:t>рублей</a:t>
            </a:r>
            <a:endParaRPr lang="ru-RU" sz="9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697738"/>
              </p:ext>
            </p:extLst>
          </p:nvPr>
        </p:nvGraphicFramePr>
        <p:xfrm>
          <a:off x="77638" y="1296159"/>
          <a:ext cx="12042474" cy="436276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9437298"/>
                <a:gridCol w="950891"/>
                <a:gridCol w="817524"/>
                <a:gridCol w="836761"/>
              </a:tblGrid>
              <a:tr h="5446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план</a:t>
                      </a: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  <a:p>
                      <a:pPr algn="ctr" fontAlgn="ctr"/>
                      <a:r>
                        <a:rPr lang="ru-RU" sz="1200" b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исполнения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18283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бюджетам бюджетной системы Российской Федерации (межбюджетные субсидии), в том числе:</a:t>
                      </a:r>
                      <a:endParaRPr lang="ru-RU" sz="14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192 665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182 587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94,77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</a:tr>
              <a:tr h="199994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приобретение служебного жилья для педагогических работников муниципальных образовательных организаций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2 919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2 935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303430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осуществление дорожной деятельности в отношении автомобильных дорог общего пользования, а также капитального ремонта и ремонта дворовых территорий многоквартирных домов, проездов к дворовым территориям многоквартирных домов населенных пунктов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108 295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108 295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303430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обновление материально-технической базы для организации учебно-исследовательской, научно-практической, творческой деятельности, занятий физической культурой и спортом в образовательных организациях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1 496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1 496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303430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софинансирование расходных обязательств субъектов Российской Федерации, связанных с реализацией федеральной целевой </a:t>
                      </a:r>
                      <a:r>
                        <a:rPr lang="ru-RU" sz="1200" b="1" u="none" strike="noStrike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программы "Увековечение </a:t>
                      </a:r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памяти погибших при защите Отечества на 2019 - </a:t>
                      </a:r>
                      <a:r>
                        <a:rPr lang="ru-RU" sz="1200" b="1" u="none" strike="noStrike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годы"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606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606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303430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организацию бесплатного горячего питания обучающихся, получающих начальное общее образование в государственных и муниципальных образовательных организациях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16 886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16 286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96,45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152682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обеспечение развития и укрепления материально-технической базы домов культуры в населенных пунктах с числом жителей до 50 тысяч человек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848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848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152682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проведение комплексных кадастровых работ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1 789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1 789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170451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развитие сети учреждений культурно-досугового типа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8 039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8 039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156545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реализацию программ формирования современной городской среды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10 587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10 587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303430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реализацию мероприятий в рамках комплекса процессных </a:t>
                      </a:r>
                      <a:r>
                        <a:rPr lang="ru-RU" sz="1200" b="1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мероприятий "Содействие </a:t>
                      </a:r>
                      <a:r>
                        <a:rPr lang="ru-RU" sz="12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развитию дошкольного и общего образования Псковской области с использованием современных механизмов </a:t>
                      </a:r>
                      <a:r>
                        <a:rPr lang="ru-RU" sz="1200" b="1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технологий", </a:t>
                      </a:r>
                      <a:r>
                        <a:rPr lang="ru-RU" sz="12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2 700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303430">
                <a:tc>
                  <a:txBody>
                    <a:bodyPr/>
                    <a:lstStyle/>
                    <a:p>
                      <a:pPr marL="0" indent="0" algn="just" fontAlgn="t">
                        <a:buFont typeface="Wingdings" panose="05000000000000000000" pitchFamily="2" charset="2"/>
                        <a:buNone/>
                      </a:pPr>
                      <a:r>
                        <a:rPr lang="ru-RU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разработка проектно-сметной документации на строительство модульной газовой котельной для дальнейшей догазификации МБОУ Остенская средняя общеобразовательная школа, филиал муниципального бюджетного общеобразовательного </a:t>
                      </a:r>
                      <a:r>
                        <a:rPr lang="ru-RU" sz="1000" b="0" i="1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учреждения "Писковская </a:t>
                      </a:r>
                      <a:r>
                        <a:rPr lang="ru-RU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средняя общеобразовательная школа </a:t>
                      </a:r>
                      <a:r>
                        <a:rPr lang="ru-RU" sz="1000" b="0" i="1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Псковского района"</a:t>
                      </a:r>
                      <a:endParaRPr lang="ru-RU" sz="1000" b="0" i="1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2 700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9360605" y="6169727"/>
            <a:ext cx="263886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900" dirty="0">
                <a:cs typeface="Times New Roman" pitchFamily="18" charset="0"/>
              </a:rPr>
              <a:t>Продолжение таблицы на следующем слайде</a:t>
            </a:r>
            <a:endParaRPr lang="ru-RU" sz="9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48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34976" y="185295"/>
            <a:ext cx="11564540" cy="401964"/>
          </a:xfrm>
          <a:effectLst/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sz="26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межбюджетных </a:t>
            </a:r>
            <a:r>
              <a:rPr lang="ru-RU" sz="2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трансфертах</a:t>
            </a:r>
            <a:endParaRPr lang="ru-RU" sz="2600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DBA5B3D7-D8B9-4F60-B23D-42C033438D22}"/>
              </a:ext>
            </a:extLst>
          </p:cNvPr>
          <p:cNvSpPr/>
          <p:nvPr/>
        </p:nvSpPr>
        <p:spPr>
          <a:xfrm>
            <a:off x="9280650" y="1002057"/>
            <a:ext cx="272542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00" dirty="0" smtClean="0"/>
              <a:t>Данные в таблице представлены в тыс</a:t>
            </a:r>
            <a:r>
              <a:rPr lang="ru-RU" sz="900" dirty="0"/>
              <a:t>. </a:t>
            </a:r>
            <a:r>
              <a:rPr lang="ru-RU" sz="900" dirty="0" smtClean="0"/>
              <a:t>рублей</a:t>
            </a:r>
            <a:endParaRPr lang="ru-RU" sz="9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3677941"/>
              </p:ext>
            </p:extLst>
          </p:nvPr>
        </p:nvGraphicFramePr>
        <p:xfrm>
          <a:off x="240139" y="1277101"/>
          <a:ext cx="11809046" cy="481413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9186580"/>
                <a:gridCol w="977464"/>
                <a:gridCol w="797010"/>
                <a:gridCol w="847992"/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план</a:t>
                      </a: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  <a:p>
                      <a:pPr algn="ctr" fontAlgn="ctr"/>
                      <a:r>
                        <a:rPr lang="ru-RU" sz="1200" b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исполнения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163731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выравнивание бюджетной обеспеченности поселений из бюджета муниципального района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892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892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163731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проведение ремонта (реконструкции) и благоустройство,</a:t>
                      </a:r>
                      <a:r>
                        <a:rPr lang="ru-RU" sz="1200" b="1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работ по постановке на кадастровый учет воинских захоронений, </a:t>
                      </a:r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памятников и памятных знаков, увековечивающих память погибших при защите Отечества, на территории муниципального образования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216305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обеспечение мер, направленных на привлечение жителей области к регулярным занятиям физической культурой и спортом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312616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реализацию комплекса процессных </a:t>
                      </a:r>
                      <a:r>
                        <a:rPr lang="ru-RU" sz="1200" b="1" u="none" strike="noStrike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мероприятий "Обеспечение </a:t>
                      </a:r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пожарной безопасности в исполнительных органах Псковской области и муниципальных образованиях </a:t>
                      </a:r>
                      <a:r>
                        <a:rPr lang="ru-RU" sz="1200" b="1" u="none" strike="noStrike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Псковской области"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312616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реализацию мероприятий в рамках основного </a:t>
                      </a:r>
                      <a:r>
                        <a:rPr lang="ru-RU" sz="1200" b="1" u="none" strike="noStrike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 "Развитие </a:t>
                      </a:r>
                      <a:r>
                        <a:rPr lang="ru-RU" sz="1200" b="1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совершенствование института добровольных </a:t>
                      </a:r>
                      <a:r>
                        <a:rPr lang="ru-RU" sz="1200" b="1" u="none" strike="noStrike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народных дружин"</a:t>
                      </a:r>
                      <a:endParaRPr lang="ru-RU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430</a:t>
                      </a:r>
                      <a:endParaRPr lang="ru-RU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235</a:t>
                      </a:r>
                      <a:endParaRPr lang="ru-RU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54,53</a:t>
                      </a:r>
                      <a:endParaRPr lang="ru-RU" sz="1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158683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осуществление мероприятий по организации питания в муниципальных общеобразовательных учреждениях, в том числе: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5 838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5 838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158683">
                <a:tc>
                  <a:txBody>
                    <a:bodyPr/>
                    <a:lstStyle/>
                    <a:p>
                      <a:pPr marL="0" indent="0" algn="just" fontAlgn="t">
                        <a:buFont typeface="Wingdings" panose="05000000000000000000" pitchFamily="2" charset="2"/>
                        <a:buNone/>
                      </a:pPr>
                      <a:r>
                        <a:rPr lang="ru-RU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организация бесплатного питания в общеобразовательных организациях для детей граждан Российской Федерации, призванных на военную службу по мобилизации, а также детей военнослужащих, принимающих участие в специальной военной операции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695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695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158683">
                <a:tc>
                  <a:txBody>
                    <a:bodyPr/>
                    <a:lstStyle/>
                    <a:p>
                      <a:pPr marL="0" indent="0" algn="just" fontAlgn="t">
                        <a:buFont typeface="Wingdings" panose="05000000000000000000" pitchFamily="2" charset="2"/>
                        <a:buNone/>
                      </a:pPr>
                      <a:r>
                        <a:rPr lang="ru-RU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предоставление бесплатного питания обучающимся из малоимущих многодетных семей в образовательных организациях Псковской области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239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239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312616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создание условий для осуществления присмотра и ухода за осваивающими образовательные программы дошкольного образования в организациях, осуществляющих образовательную деятельность, детьми-инвалидами, детьми-сиротами и детьми, оставшимися без попечения родителей, детьми с туберкулезной интоксикацией, детьми граждан Российской Федерации, призванных на военную службу по мобилизации, детьми военнослужащих и (или) сотрудников, принимающих участие в специальной военной операции, а также детьми граждан Российской Федерации, призванных на военную службу по мобилизации, детьми военнослужащих и (или) сотрудников, погибших (умерших) в ходе специальной военной операции, в том числе:</a:t>
                      </a: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2 736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2 736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298730">
                <a:tc>
                  <a:txBody>
                    <a:bodyPr/>
                    <a:lstStyle/>
                    <a:p>
                      <a:pPr marL="0" indent="0" algn="just" fontAlgn="t">
                        <a:buFont typeface="Wingdings" panose="05000000000000000000" pitchFamily="2" charset="2"/>
                        <a:buNone/>
                      </a:pPr>
                      <a:r>
                        <a:rPr lang="ru-RU" sz="1000" i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освобождение от взимания родительской платы за осуществление присмотра и ухода детьми граждан Российской Федерации, призванных на военную службу по мобилизации, а также детьми военнослужащих, принимающих участие в специальной военной операции, осваивающими образовательные программы дошкольного образования в организациях, осуществляющих образовательную деятельность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i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2 108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i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2 108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i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171580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развитие институтов территориального общественного самоуправления и поддержку проектов местных инициатив, в том</a:t>
                      </a:r>
                      <a:r>
                        <a:rPr lang="ru-RU" sz="1200" b="1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числе: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652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652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9280650" y="6296152"/>
            <a:ext cx="263886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900" dirty="0">
                <a:cs typeface="Times New Roman" pitchFamily="18" charset="0"/>
              </a:rPr>
              <a:t>Продолжение таблицы на следующем слайде</a:t>
            </a:r>
            <a:endParaRPr lang="ru-RU" sz="9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77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447316"/>
              </p:ext>
            </p:extLst>
          </p:nvPr>
        </p:nvGraphicFramePr>
        <p:xfrm>
          <a:off x="343877" y="1365130"/>
          <a:ext cx="11611434" cy="4674523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791194"/>
                <a:gridCol w="969108"/>
                <a:gridCol w="859692"/>
                <a:gridCol w="991440"/>
              </a:tblGrid>
              <a:tr h="874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план</a:t>
                      </a: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</a:tr>
              <a:tr h="135214">
                <a:tc>
                  <a:txBody>
                    <a:bodyPr/>
                    <a:lstStyle/>
                    <a:p>
                      <a:pPr marL="0" indent="0" algn="just" fontAlgn="t">
                        <a:buFont typeface="Wingdings" panose="05000000000000000000" pitchFamily="2" charset="2"/>
                        <a:buNone/>
                      </a:pPr>
                      <a:r>
                        <a:rPr lang="ru-RU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проект </a:t>
                      </a:r>
                      <a:r>
                        <a:rPr lang="ru-RU" sz="1000" b="0" i="1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ТОС "Улучшение </a:t>
                      </a:r>
                      <a:r>
                        <a:rPr lang="ru-RU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дренажной системы на территории </a:t>
                      </a:r>
                      <a:r>
                        <a:rPr lang="ru-RU" sz="1000" b="0" i="1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ТОС "Борисов ручей", </a:t>
                      </a:r>
                      <a:r>
                        <a:rPr lang="ru-RU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Муниципальное </a:t>
                      </a:r>
                      <a:r>
                        <a:rPr lang="ru-RU" sz="1000" b="0" i="1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образование "Псковский район"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386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386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135214">
                <a:tc>
                  <a:txBody>
                    <a:bodyPr/>
                    <a:lstStyle/>
                    <a:p>
                      <a:pPr marL="0" indent="0" algn="just" fontAlgn="t">
                        <a:buFont typeface="Wingdings" panose="05000000000000000000" pitchFamily="2" charset="2"/>
                        <a:buNone/>
                      </a:pPr>
                      <a:r>
                        <a:rPr lang="ru-RU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проект </a:t>
                      </a:r>
                      <a:r>
                        <a:rPr lang="ru-RU" sz="1000" b="0" i="1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ТОС "Благоустройство </a:t>
                      </a:r>
                      <a:r>
                        <a:rPr lang="ru-RU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Александровского сада на территории межселенной территории - территории Залитских островов, остров им</a:t>
                      </a:r>
                      <a:r>
                        <a:rPr lang="ru-RU" sz="1000" b="0" i="1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Залита", </a:t>
                      </a:r>
                      <a:r>
                        <a:rPr lang="ru-RU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Муниципальное </a:t>
                      </a:r>
                      <a:r>
                        <a:rPr lang="ru-RU" sz="1000" b="0" i="1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образование "Псковский район")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266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266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135214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ликвидацию очагов сорного растения борщевик Сосновского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4 766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4 446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93,30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135214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подготовку документов территориального планирования</a:t>
                      </a:r>
                      <a:r>
                        <a:rPr lang="ru-RU" sz="1200" b="1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</a:t>
                      </a:r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градостроительного зонирования (в том числе</a:t>
                      </a:r>
                      <a:r>
                        <a:rPr lang="ru-RU" sz="1200" b="1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изменений</a:t>
                      </a:r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ru-RU" sz="1200" b="1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муниципальных образований области в сфере жилищно-коммунального хозяйства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633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633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135214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200" b="1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реализацию мероприятий по обеспечению безопасности гидротехнических сооружений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1 030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135214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софинансирование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мероприятий по проведению ремонта групповых резервуарных установок сжиженных углеводородных газов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1 624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1 624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135214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установку знаков туристской навигации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165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165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135214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200" b="1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строительство, реконструкцию, капитальный ремонт и техническое перевооружение объектов коммунальной инфраструктуры, в том числе: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9 653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4 421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45,80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135214">
                <a:tc>
                  <a:txBody>
                    <a:bodyPr/>
                    <a:lstStyle/>
                    <a:p>
                      <a:pPr marL="0" indent="0" algn="just" fontAlgn="t">
                        <a:buFont typeface="Wingdings" panose="05000000000000000000" pitchFamily="2" charset="2"/>
                        <a:buNone/>
                      </a:pPr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капитальный ремонт системы водоснабжения в дер. Щиглицы Псковский район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760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760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135214">
                <a:tc>
                  <a:txBody>
                    <a:bodyPr/>
                    <a:lstStyle/>
                    <a:p>
                      <a:pPr marL="0" indent="0" algn="just" fontAlgn="t">
                        <a:buFont typeface="Wingdings" panose="05000000000000000000" pitchFamily="2" charset="2"/>
                        <a:buNone/>
                      </a:pPr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капитальный ремонт дворовой канализации в дер. Писковичи Псковский район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1 489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1 446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97,13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135214">
                <a:tc>
                  <a:txBody>
                    <a:bodyPr/>
                    <a:lstStyle/>
                    <a:p>
                      <a:pPr marL="0" indent="0" algn="just" fontAlgn="t">
                        <a:buFont typeface="Wingdings" panose="05000000000000000000" pitchFamily="2" charset="2"/>
                        <a:buNone/>
                      </a:pPr>
                      <a:r>
                        <a:rPr lang="ru-RU" sz="10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к</a:t>
                      </a:r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апитальный ремонт дворовой канализации в дер. Череха Псковский район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570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570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135214">
                <a:tc>
                  <a:txBody>
                    <a:bodyPr/>
                    <a:lstStyle/>
                    <a:p>
                      <a:pPr marL="0" indent="0" algn="just" fontAlgn="t">
                        <a:buFont typeface="Wingdings" panose="05000000000000000000" pitchFamily="2" charset="2"/>
                        <a:buNone/>
                      </a:pPr>
                      <a:r>
                        <a:rPr lang="ru-RU" sz="10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к</a:t>
                      </a:r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апитальный ремонт системы водопровода в дер. Середка Псковский район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1 645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1 645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135214">
                <a:tc>
                  <a:txBody>
                    <a:bodyPr/>
                    <a:lstStyle/>
                    <a:p>
                      <a:pPr marL="0" indent="0" algn="just" fontAlgn="t">
                        <a:buFont typeface="Wingdings" panose="05000000000000000000" pitchFamily="2" charset="2"/>
                        <a:buNone/>
                      </a:pPr>
                      <a:r>
                        <a:rPr lang="ru-RU" sz="10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с</a:t>
                      </a:r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троительство станции очистки питьевой воды в дер. Тямша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3 097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135214">
                <a:tc>
                  <a:txBody>
                    <a:bodyPr/>
                    <a:lstStyle/>
                    <a:p>
                      <a:pPr marL="0" indent="0" algn="just" fontAlgn="t">
                        <a:buFont typeface="Wingdings" panose="05000000000000000000" pitchFamily="2" charset="2"/>
                        <a:buNone/>
                      </a:pPr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строительство газовой котельной в с. Середка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1 011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135214">
                <a:tc>
                  <a:txBody>
                    <a:bodyPr/>
                    <a:lstStyle/>
                    <a:p>
                      <a:pPr marL="0" indent="0" algn="just" fontAlgn="t">
                        <a:buFont typeface="Wingdings" panose="05000000000000000000" pitchFamily="2" charset="2"/>
                        <a:buNone/>
                      </a:pPr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строительство газовой котельной в дер. Верхолино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1 081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135214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софинансирование мероприятий по газификации и газоснабжению, в том числе: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9 597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9 597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135214">
                <a:tc>
                  <a:txBody>
                    <a:bodyPr/>
                    <a:lstStyle/>
                    <a:p>
                      <a:pPr marL="0" indent="0" algn="just" fontAlgn="t">
                        <a:buFont typeface="Wingdings" panose="05000000000000000000" pitchFamily="2" charset="2"/>
                        <a:buNone/>
                      </a:pPr>
                      <a:r>
                        <a:rPr lang="ru-RU" sz="10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р</a:t>
                      </a:r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азработка ПСД по объекту </a:t>
                      </a:r>
                      <a:r>
                        <a:rPr lang="ru-RU" sz="1000" b="0" i="1" u="none" strike="noStrike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"Перевод </a:t>
                      </a:r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многоквартирных домов на природный газ в с. Середка </a:t>
                      </a:r>
                      <a:r>
                        <a:rPr lang="ru-RU" sz="1000" b="0" i="1" u="none" strike="noStrike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Псковского района"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8 143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8 143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0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55" marR="1955" marT="1955" marB="0" anchor="ctr"/>
                </a:tc>
              </a:tr>
              <a:tr h="13521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Субвенции бюджетам бюджетной системы Российской Федерации, в том</a:t>
                      </a:r>
                      <a:r>
                        <a:rPr lang="ru-RU" sz="1400" b="1" u="none" strike="noStrike" baseline="0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числе:</a:t>
                      </a:r>
                      <a:endParaRPr lang="ru-RU" sz="14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344 157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343 868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99,92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</a:tr>
              <a:tr h="135214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ежемесячное денежное вознаграждение за классное руководство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2 578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2 578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</a:tr>
              <a:tr h="135214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выполнение государственных полномочий по образованию и обеспечению деятельности комиссий по делам несовершеннолетних и защите их прав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637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637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7ED788C8-25CA-4F0B-8FD1-EA70857AA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86303" y="6492875"/>
            <a:ext cx="2743200" cy="365125"/>
          </a:xfrm>
        </p:spPr>
        <p:txBody>
          <a:bodyPr/>
          <a:lstStyle/>
          <a:p>
            <a:fld id="{F203300F-B5E5-4D9E-9381-383162CC59FB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BDEE2288-0290-4346-88F0-8E135A839CAE}"/>
              </a:ext>
            </a:extLst>
          </p:cNvPr>
          <p:cNvSpPr txBox="1">
            <a:spLocks/>
          </p:cNvSpPr>
          <p:nvPr/>
        </p:nvSpPr>
        <p:spPr>
          <a:xfrm>
            <a:off x="343877" y="223978"/>
            <a:ext cx="11519877" cy="3364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МЕЖБЮДЖЕТНЫХ ТРАНСФЕРТАХ</a:t>
            </a:r>
            <a:endParaRPr lang="ru-RU" sz="2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56FB33D3-D565-40CF-98DB-610432BCCCAF}"/>
              </a:ext>
            </a:extLst>
          </p:cNvPr>
          <p:cNvSpPr/>
          <p:nvPr/>
        </p:nvSpPr>
        <p:spPr>
          <a:xfrm>
            <a:off x="9224891" y="1071654"/>
            <a:ext cx="272542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00" dirty="0" smtClean="0"/>
              <a:t>Данные в таблице представлены в тыс</a:t>
            </a:r>
            <a:r>
              <a:rPr lang="ru-RU" sz="900" dirty="0"/>
              <a:t>. </a:t>
            </a:r>
            <a:r>
              <a:rPr lang="ru-RU" sz="900" dirty="0" smtClean="0"/>
              <a:t>рублей</a:t>
            </a:r>
            <a:endParaRPr lang="ru-RU" sz="9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268172" y="6150321"/>
            <a:ext cx="263886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900" dirty="0">
                <a:cs typeface="Times New Roman" pitchFamily="18" charset="0"/>
              </a:rPr>
              <a:t>Продолжение таблицы на следующем слайде</a:t>
            </a:r>
            <a:endParaRPr lang="ru-RU" sz="9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84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45056" y="208932"/>
            <a:ext cx="11228717" cy="417998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lvl="0">
              <a:spcBef>
                <a:spcPts val="0"/>
              </a:spcBef>
            </a:pPr>
            <a:r>
              <a:rPr lang="ru-RU" sz="26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Информация о межбюджетных </a:t>
            </a:r>
            <a:r>
              <a:rPr lang="ru-RU" sz="2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трансфертах</a:t>
            </a:r>
            <a:endParaRPr lang="ru-RU" sz="2600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172884"/>
              </p:ext>
            </p:extLst>
          </p:nvPr>
        </p:nvGraphicFramePr>
        <p:xfrm>
          <a:off x="351985" y="1339003"/>
          <a:ext cx="11611434" cy="487530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791194"/>
                <a:gridCol w="969108"/>
                <a:gridCol w="859692"/>
                <a:gridCol w="991440"/>
              </a:tblGrid>
              <a:tr h="874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план</a:t>
                      </a: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</a:tr>
              <a:tr h="135214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исполнение государственных полномочий по сбору информации, необходимой</a:t>
                      </a:r>
                      <a:r>
                        <a:rPr lang="ru-RU" sz="1200" b="1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для ведения регистра муниципальных нормативных правовых актов Псковской области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10,71</a:t>
                      </a:r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</a:tr>
              <a:tr h="135214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200" b="1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исполнение государственных полномочий по созданию административных комиссий и определению перечня должностных лиц, уполномоченных составлять протоколы об административных правонарушениях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</a:tr>
              <a:tr h="135214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обеспечение государственных гарантий реализации прав на получение общедоступного и бесплатного дошкольного образования в дошкольных образовательных организациях, общедоступного и бесплатного дошкольного, начального общего, основного общего, среднего общего образования, дополнительного образования детей в общеобразовательных организациях области, в том числе: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317 216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317 215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</a:tr>
              <a:tr h="170918">
                <a:tc>
                  <a:txBody>
                    <a:bodyPr/>
                    <a:lstStyle/>
                    <a:p>
                      <a:pPr marL="0" indent="0" algn="just" fontAlgn="t">
                        <a:buFont typeface="Wingdings" panose="05000000000000000000" pitchFamily="2" charset="2"/>
                        <a:buNone/>
                      </a:pPr>
                      <a:r>
                        <a:rPr lang="ru-RU" sz="10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оплата труда и начисления на оплату труда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306 887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306 887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</a:tr>
              <a:tr h="172528">
                <a:tc>
                  <a:txBody>
                    <a:bodyPr/>
                    <a:lstStyle/>
                    <a:p>
                      <a:pPr marL="0" indent="0" algn="just" fontAlgn="t">
                        <a:buFont typeface="Wingdings" panose="05000000000000000000" pitchFamily="2" charset="2"/>
                        <a:buNone/>
                      </a:pPr>
                      <a:r>
                        <a:rPr lang="ru-RU" sz="10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учебные расходы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4 852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4 852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</a:tr>
              <a:tr h="225356">
                <a:tc>
                  <a:txBody>
                    <a:bodyPr/>
                    <a:lstStyle/>
                    <a:p>
                      <a:pPr marL="0" indent="0" algn="just" fontAlgn="t">
                        <a:buFont typeface="Wingdings" panose="05000000000000000000" pitchFamily="2" charset="2"/>
                        <a:buNone/>
                      </a:pPr>
                      <a:r>
                        <a:rPr lang="ru-RU" sz="10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приобретение учебников для пополнения фондов школьных библиотек для обеспечения всех учащихся общеобразовательных организаций бесплатными учебниками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5 477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5 476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99,99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</a:tr>
              <a:tr h="180285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выполнение государственных полномочий по назначению и выплате доплат пенсиям лицам, замещавшим должности в органах государственной власти и управления районов Псковской области и городов Пскова и Великие Лука, должности в органах местного самоуправления до 13 марта 1997 года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83,78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</a:tr>
              <a:tr h="225356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исполнение полномочий органов государственной власти Псковской области по расчету и предоставлению дотаций бюджетам поселений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992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992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</a:tr>
              <a:tr h="225356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исполнение органами местного самоуправления отдельных государственных полномочий по формированию торгового реестра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</a:tr>
              <a:tr h="225356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выполнение полномочий в соответствии с Законом Псковской области от 03.06.2005 № </a:t>
                      </a:r>
                      <a:r>
                        <a:rPr lang="ru-RU" sz="1200" b="1" i="0" u="none" strike="noStrike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443-ОЗ "О </a:t>
                      </a:r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наделении органов местного самоуправления государственными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полномочиями по регистрации и учету граждан, выехавших из районов Крайнего Севера и  приравненных к ним местностей не ранее 1 января 1992 года, имеющих право на получение жилищных субсидий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</a:tr>
              <a:tr h="336376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компенсацию расходов по оплате коммунальных услуг работникам, проживающим и работающим в населенных пунктах, рабочих поселках (поселках городского типа)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4 672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4 672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" marR="2082" marT="2082" marB="0" anchor="ctr"/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DBA5B3D7-D8B9-4F60-B23D-42C033438D22}"/>
              </a:ext>
            </a:extLst>
          </p:cNvPr>
          <p:cNvSpPr/>
          <p:nvPr/>
        </p:nvSpPr>
        <p:spPr>
          <a:xfrm>
            <a:off x="9237993" y="1075504"/>
            <a:ext cx="272542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00" dirty="0" smtClean="0"/>
              <a:t>Данные в таблице представлены в тыс</a:t>
            </a:r>
            <a:r>
              <a:rPr lang="ru-RU" sz="900" dirty="0"/>
              <a:t>. </a:t>
            </a:r>
            <a:r>
              <a:rPr lang="ru-RU" sz="900" dirty="0" smtClean="0"/>
              <a:t>рублей</a:t>
            </a:r>
            <a:endParaRPr lang="ru-RU" sz="9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237992" y="6261259"/>
            <a:ext cx="263886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900" dirty="0">
                <a:cs typeface="Times New Roman" pitchFamily="18" charset="0"/>
              </a:rPr>
              <a:t>Продолжение таблицы на следующем слайде</a:t>
            </a:r>
            <a:endParaRPr lang="ru-RU" sz="9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56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8270861"/>
              </p:ext>
            </p:extLst>
          </p:nvPr>
        </p:nvGraphicFramePr>
        <p:xfrm>
          <a:off x="312614" y="1432411"/>
          <a:ext cx="11608645" cy="360857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925171"/>
                <a:gridCol w="930030"/>
                <a:gridCol w="875323"/>
                <a:gridCol w="878121"/>
              </a:tblGrid>
              <a:tr h="2418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план</a:t>
                      </a: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</a:tr>
              <a:tr h="382954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предоставление педагогическим работникам муниципальных образовательных организаций отдельных мер социальной поддержки, предусмотренных Законом Псковской </a:t>
                      </a:r>
                      <a:r>
                        <a:rPr lang="ru-RU" sz="1200" b="1" i="0" u="none" strike="noStrike" baseline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области "Об 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образовании в </a:t>
                      </a:r>
                      <a:r>
                        <a:rPr lang="ru-RU" sz="1200" b="1" i="0" u="none" strike="noStrike" baseline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Псковской области"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3 420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3 420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</a:tr>
              <a:tr h="382954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осуществление государственных полномочий по выплате компенсации педагогическим работникам за работу по подготовке и проведению государственной итоговой аттестации по образовательным программам основного общего и среднего общего образования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874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849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97,13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</a:tr>
              <a:tr h="382954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осуществление органами местного самоуправления отдельных государственных полномочий по организации мероприятий при осуществлении деятельности по обращению с животными без владельцев на территории Псковской области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566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512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90,48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</a:tr>
              <a:tr h="382954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предоставляемые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местным бюджетам из областного бюджета для осуществления органами местного самоуправления отдельных государственных полномочий в сфере увековечения памяти погибших при защите Отечества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93,27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</a:tr>
              <a:tr h="382954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компенсацию части платы, взимаемой с родителей (законных представителей) за присмотр и уход за детьми, посещающими образовательные организации, реализующие образовательные программы дошкольного образования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6 816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6 816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</a:tr>
              <a:tr h="382954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предоставление жилых помещений детям-сиротам и детям, оставшимся без попечения родителей, лицам из их числа по договорам найма специализированных жилых помещений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2 678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2 678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</a:tr>
              <a:tr h="382954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осуществление первичного воинского учета органами местного самоуправления поселений, муниципальных и городских округов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3 418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3 314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96,94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</a:tr>
              <a:tr h="382954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осуществление полномочий по составлению (изменению) списков кандидатов в присяжные заседатели федеральных судов общей юрисдикции в Российской Федерации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1B9A9A4C-6FA0-478B-840F-D971A902D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7" name="Заголовок 1">
            <a:extLst>
              <a:ext uri="{FF2B5EF4-FFF2-40B4-BE49-F238E27FC236}">
                <a16:creationId xmlns="" xmlns:a16="http://schemas.microsoft.com/office/drawing/2014/main" id="{2CF7CD8E-48BF-437D-8055-DB8F0F5CF558}"/>
              </a:ext>
            </a:extLst>
          </p:cNvPr>
          <p:cNvSpPr txBox="1">
            <a:spLocks/>
          </p:cNvSpPr>
          <p:nvPr/>
        </p:nvSpPr>
        <p:spPr>
          <a:xfrm>
            <a:off x="312615" y="224288"/>
            <a:ext cx="11608645" cy="3364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26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ИНФОРМАЦИЯ О МЕЖБЮДЖЕТНЫХ ТРАНСФЕРТАХ</a:t>
            </a:r>
            <a:endParaRPr lang="ru-RU" sz="2600" dirty="0">
              <a:solidFill>
                <a:srgbClr val="00B05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7BA3F03C-5A42-4E0D-9638-F71CF791F215}"/>
              </a:ext>
            </a:extLst>
          </p:cNvPr>
          <p:cNvSpPr/>
          <p:nvPr/>
        </p:nvSpPr>
        <p:spPr>
          <a:xfrm>
            <a:off x="9195834" y="1174504"/>
            <a:ext cx="272542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00" dirty="0" smtClean="0"/>
              <a:t>Данные в таблице представлены в тыс</a:t>
            </a:r>
            <a:r>
              <a:rPr lang="ru-RU" sz="900" dirty="0"/>
              <a:t>. </a:t>
            </a:r>
            <a:r>
              <a:rPr lang="ru-RU" sz="900" dirty="0" smtClean="0"/>
              <a:t>рублей</a:t>
            </a:r>
            <a:endParaRPr lang="ru-RU" sz="9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484375" y="5107878"/>
            <a:ext cx="243688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Продолжение таблицы на следующем слайде</a:t>
            </a:r>
            <a:endParaRPr lang="ru-RU" sz="900" b="1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11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569343"/>
          </a:xfrm>
        </p:spPr>
        <p:txBody>
          <a:bodyPr>
            <a:normAutofit fontScale="90000"/>
          </a:bodyPr>
          <a:lstStyle/>
          <a:p>
            <a:pPr lvl="0"/>
            <a:r>
              <a:rPr lang="ru-RU" sz="29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МЕЖБЮДЖЕТНЫХ ТРАНСФЕРТАХ</a:t>
            </a:r>
            <a:r>
              <a:rPr lang="ru-RU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15</a:t>
            </a:fld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1468192"/>
              </p:ext>
            </p:extLst>
          </p:nvPr>
        </p:nvGraphicFramePr>
        <p:xfrm>
          <a:off x="397774" y="1390261"/>
          <a:ext cx="11608645" cy="4007294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925171"/>
                <a:gridCol w="930030"/>
                <a:gridCol w="875323"/>
                <a:gridCol w="878121"/>
              </a:tblGrid>
              <a:tr h="2418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план</a:t>
                      </a: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</a:tr>
              <a:tr h="247188">
                <a:tc>
                  <a:txBody>
                    <a:bodyPr/>
                    <a:lstStyle/>
                    <a:p>
                      <a:pPr marL="0" indent="0" algn="ctr" fontAlgn="t">
                        <a:buFont typeface="Wingdings" panose="05000000000000000000" pitchFamily="2" charset="2"/>
                        <a:buNone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Иные межбюджетные трансферты, в том числе: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69 713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67 920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97,43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</a:tr>
              <a:tr h="382954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обеспечение выплат ежемесячного денежного вознаграждения советникам директоров по воспитанию и взаимодействию с детскими общественными объединениями государственных общеобразовательных организаций, профессиональных образовательных организаций субъектов Российской Федерации, г. Байконура и федеральной </a:t>
                      </a:r>
                      <a:r>
                        <a:rPr lang="ru-RU" sz="1200" b="1" i="0" u="none" strike="noStrike" baseline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территории "Сириус", 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муниципальных общеобразовательных организаций и профессиональных образовательных организаций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234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218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93,11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</a:tr>
              <a:tr h="250092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проведение мероприятий по</a:t>
                      </a:r>
                      <a:r>
                        <a:rPr lang="ru-RU" sz="1200" b="1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обеспечению деятельности советников директора по воспитанию и взаимодействию с детскими общественными объединениями в общеобразовательных организациях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2 109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2 009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95,26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</a:tr>
              <a:tr h="250092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ежемесячное денежное</a:t>
                      </a:r>
                      <a:r>
                        <a:rPr lang="ru-RU" sz="1200" b="1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вознаграждение за классное руководство педагогическим работникам государственных и муниципальных образовательных организаций, реализующих образовательные программы начального общего образования, образовательные программы основного общего образования, образовательные программы среднего общего образования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26 574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24 905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93,72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</a:tr>
              <a:tr h="211016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поощрение муниципальных управленческих команд за достижение показателей деятельности исполнительных органов Псковской области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</a:tr>
              <a:tr h="211016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воспитание и обучение детей-инвалидов в муниципальных дошкольных образовательных организациях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784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784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</a:tr>
              <a:tr h="210028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Резервный фонд Правительства Псковской области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32 042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32 042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</a:tr>
              <a:tr h="210028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реализацию мероприятий в рамках комплекса процессных </a:t>
                      </a:r>
                      <a:r>
                        <a:rPr lang="ru-RU" sz="1200" b="1" i="0" u="none" strike="noStrike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мероприятий "Активная</a:t>
                      </a:r>
                      <a:r>
                        <a:rPr lang="ru-RU" sz="1200" b="1" i="0" u="none" strike="noStrike" baseline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политика занятости населения и социальная поддержка </a:t>
                      </a:r>
                      <a:r>
                        <a:rPr lang="ru-RU" sz="1200" b="1" i="0" u="none" strike="noStrike" baseline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безработных граждан</a:t>
                      </a:r>
                      <a:r>
                        <a:rPr lang="ru-RU" sz="1200" b="1" i="0" u="none" strike="noStrike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</a:tr>
              <a:tr h="210028">
                <a:tc>
                  <a:txBody>
                    <a:bodyPr/>
                    <a:lstStyle/>
                    <a:p>
                      <a:pPr marL="171450" indent="-1714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создание условий для осуществления организации бесплатной перевозки обучающихся в муниципальных образовательных организациях, реализующих основные образовательные программы, между поселениями до образовательной организации и обратно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6 950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6 942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99,89</a:t>
                      </a:r>
                      <a:endParaRPr lang="ru-RU" sz="12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6" marR="6746" marT="6746" marB="0" anchor="ctr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9480096" y="1122474"/>
            <a:ext cx="251383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900" dirty="0">
                <a:solidFill>
                  <a:prstClr val="black"/>
                </a:solidFill>
              </a:rPr>
              <a:t>Данные в таблице представлены в тыс. рублей</a:t>
            </a:r>
          </a:p>
        </p:txBody>
      </p:sp>
    </p:spTree>
    <p:extLst>
      <p:ext uri="{BB962C8B-B14F-4D97-AF65-F5344CB8AC3E}">
        <p14:creationId xmlns:p14="http://schemas.microsoft.com/office/powerpoint/2010/main" val="13954328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B1E82DD-7889-480E-BA8C-648A24AE5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984" y="248484"/>
            <a:ext cx="11644190" cy="366719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6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Расходная часть бюджета </a:t>
            </a:r>
            <a:r>
              <a:rPr lang="ru-RU" sz="2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</a:t>
            </a:r>
            <a:r>
              <a:rPr lang="ru-RU" sz="26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"Псковский район"</a:t>
            </a:r>
            <a:endParaRPr lang="ru-RU" sz="2600" dirty="0">
              <a:solidFill>
                <a:srgbClr val="00B050"/>
              </a:solidFill>
              <a:effectLst/>
            </a:endParaRPr>
          </a:p>
        </p:txBody>
      </p:sp>
      <p:sp>
        <p:nvSpPr>
          <p:cNvPr id="15" name="Номер слайда 14">
            <a:extLst>
              <a:ext uri="{FF2B5EF4-FFF2-40B4-BE49-F238E27FC236}">
                <a16:creationId xmlns="" xmlns:a16="http://schemas.microsoft.com/office/drawing/2014/main" id="{97AF2F63-039C-4579-9E32-57FA4E95B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F203300F-B5E5-4D9E-9381-383162CC59FB}" type="slidenum">
              <a:rPr lang="ru-RU" smtClean="0"/>
              <a:pPr/>
              <a:t>16</a:t>
            </a:fld>
            <a:endParaRPr lang="ru-RU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744531AB-A71B-475A-AD5A-A7875D3C2F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6075419"/>
              </p:ext>
            </p:extLst>
          </p:nvPr>
        </p:nvGraphicFramePr>
        <p:xfrm>
          <a:off x="341021" y="1467385"/>
          <a:ext cx="11600154" cy="16424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8278">
                  <a:extLst>
                    <a:ext uri="{9D8B030D-6E8A-4147-A177-3AD203B41FA5}">
                      <a16:colId xmlns="" xmlns:a16="http://schemas.microsoft.com/office/drawing/2014/main" val="950573341"/>
                    </a:ext>
                  </a:extLst>
                </a:gridCol>
                <a:gridCol w="2235200">
                  <a:extLst>
                    <a:ext uri="{9D8B030D-6E8A-4147-A177-3AD203B41FA5}">
                      <a16:colId xmlns="" xmlns:a16="http://schemas.microsoft.com/office/drawing/2014/main" val="1555336479"/>
                    </a:ext>
                  </a:extLst>
                </a:gridCol>
                <a:gridCol w="1774092">
                  <a:extLst>
                    <a:ext uri="{9D8B030D-6E8A-4147-A177-3AD203B41FA5}">
                      <a16:colId xmlns="" xmlns:a16="http://schemas.microsoft.com/office/drawing/2014/main" val="1228957567"/>
                    </a:ext>
                  </a:extLst>
                </a:gridCol>
                <a:gridCol w="1586523">
                  <a:extLst>
                    <a:ext uri="{9D8B030D-6E8A-4147-A177-3AD203B41FA5}">
                      <a16:colId xmlns="" xmlns:a16="http://schemas.microsoft.com/office/drawing/2014/main" val="3042444952"/>
                    </a:ext>
                  </a:extLst>
                </a:gridCol>
                <a:gridCol w="1453662">
                  <a:extLst>
                    <a:ext uri="{9D8B030D-6E8A-4147-A177-3AD203B41FA5}">
                      <a16:colId xmlns="" xmlns:a16="http://schemas.microsoft.com/office/drawing/2014/main" val="2685086755"/>
                    </a:ext>
                  </a:extLst>
                </a:gridCol>
                <a:gridCol w="984738">
                  <a:extLst>
                    <a:ext uri="{9D8B030D-6E8A-4147-A177-3AD203B41FA5}">
                      <a16:colId xmlns="" xmlns:a16="http://schemas.microsoft.com/office/drawing/2014/main" val="3611564006"/>
                    </a:ext>
                  </a:extLst>
                </a:gridCol>
                <a:gridCol w="1281723">
                  <a:extLst>
                    <a:ext uri="{9D8B030D-6E8A-4147-A177-3AD203B41FA5}">
                      <a16:colId xmlns="" xmlns:a16="http://schemas.microsoft.com/office/drawing/2014/main" val="1367309686"/>
                    </a:ext>
                  </a:extLst>
                </a:gridCol>
                <a:gridCol w="1025938">
                  <a:extLst>
                    <a:ext uri="{9D8B030D-6E8A-4147-A177-3AD203B41FA5}">
                      <a16:colId xmlns="" xmlns:a16="http://schemas.microsoft.com/office/drawing/2014/main" val="3023132447"/>
                    </a:ext>
                  </a:extLst>
                </a:gridCol>
              </a:tblGrid>
              <a:tr h="233041">
                <a:tc rowSpan="3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Параметры</a:t>
                      </a:r>
                      <a:endParaRPr lang="ru-RU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75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75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75000"/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План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75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75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75000"/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Исполнение бюджет</a:t>
                      </a: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 rowSpan="2" gridSpan="4"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Выполнение плановых назначений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72833492"/>
                  </a:ext>
                </a:extLst>
              </a:tr>
              <a:tr h="1474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Первоначальный 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план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№ 103 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от 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26.12.2023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Уточненный план 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№ 175 от 26.12.24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 первоначальному бюджету (№72-нр от 22.12.2016)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 уточненному плану за 2017 год</a:t>
                      </a:r>
                      <a:endParaRPr lang="ru-RU" dirty="0"/>
                    </a:p>
                  </a:txBody>
                  <a:tcPr marL="8313" marR="8313" marT="8313" marB="0" anchor="ctr"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6170741"/>
                  </a:ext>
                </a:extLst>
              </a:tr>
              <a:tr h="641502">
                <a:tc vMerge="1">
                  <a:txBody>
                    <a:bodyPr/>
                    <a:lstStyle/>
                    <a:p>
                      <a:pPr algn="ctr" fontAlgn="ctr"/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8313" marR="8313" marT="8313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 первоначальному плану</a:t>
                      </a:r>
                      <a:endParaRPr lang="ru-RU" sz="16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№ 103 от 26.12.2023</a:t>
                      </a:r>
                    </a:p>
                  </a:txBody>
                  <a:tcPr marL="8313" marR="8313" marT="831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 уточненному плану</a:t>
                      </a:r>
                      <a:endParaRPr lang="ru-RU" sz="16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№ 175 от 26.12.24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53735489"/>
                  </a:ext>
                </a:extLst>
              </a:tr>
              <a:tr h="518217">
                <a:tc>
                  <a:txBody>
                    <a:bodyPr/>
                    <a:lstStyle/>
                    <a:p>
                      <a:pPr algn="l" fontAlgn="b"/>
                      <a:r>
                        <a:rPr lang="ru-RU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Расходы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980 317</a:t>
                      </a:r>
                      <a:endParaRPr lang="ru-RU" sz="1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1 228 598</a:t>
                      </a:r>
                      <a:endParaRPr lang="ru-RU" sz="1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1 179 385</a:t>
                      </a:r>
                      <a:endParaRPr lang="ru-RU" sz="1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199 068</a:t>
                      </a:r>
                      <a:endParaRPr lang="ru-RU" sz="19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120,31%</a:t>
                      </a:r>
                      <a:endParaRPr lang="ru-RU" sz="19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- 49 213</a:t>
                      </a:r>
                      <a:endParaRPr lang="ru-RU" sz="19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96,00%</a:t>
                      </a:r>
                      <a:endParaRPr lang="ru-RU" sz="19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="" xmlns:a16="http://schemas.microsoft.com/office/drawing/2014/main" val="373259577"/>
                  </a:ext>
                </a:extLst>
              </a:tr>
            </a:tbl>
          </a:graphicData>
        </a:graphic>
      </p:graphicFrame>
      <p:graphicFrame>
        <p:nvGraphicFramePr>
          <p:cNvPr id="7" name="Диаграмма 6">
            <a:extLst>
              <a:ext uri="{FF2B5EF4-FFF2-40B4-BE49-F238E27FC236}">
                <a16:creationId xmlns="" xmlns:a16="http://schemas.microsoft.com/office/drawing/2014/main" id="{1EC0097A-78DE-40B7-9DDC-7897823A2C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86696165"/>
              </p:ext>
            </p:extLst>
          </p:nvPr>
        </p:nvGraphicFramePr>
        <p:xfrm>
          <a:off x="304800" y="3062377"/>
          <a:ext cx="5455138" cy="37956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Диаграмма 11">
            <a:extLst>
              <a:ext uri="{FF2B5EF4-FFF2-40B4-BE49-F238E27FC236}">
                <a16:creationId xmlns="" xmlns:a16="http://schemas.microsoft.com/office/drawing/2014/main" id="{06D86C1A-DFAF-4C8F-B2A4-5F08F43BE1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91185687"/>
              </p:ext>
            </p:extLst>
          </p:nvPr>
        </p:nvGraphicFramePr>
        <p:xfrm>
          <a:off x="5580186" y="3122762"/>
          <a:ext cx="6360990" cy="3683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Прямоугольник 7">
            <a:extLst>
              <a:ext uri="{FF2B5EF4-FFF2-40B4-BE49-F238E27FC236}">
                <a16:creationId xmlns="" xmlns:a16="http://schemas.microsoft.com/office/drawing/2014/main" id="{531D588F-8D7F-4B0B-933A-D605238D61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0867" y="1152172"/>
            <a:ext cx="2840307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ru-RU" sz="900" dirty="0"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7469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D1C3EAB-6A21-4E1B-9CFE-53580E209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053" y="153984"/>
            <a:ext cx="11608420" cy="937418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</a:t>
            </a:r>
            <a:r>
              <a:rPr lang="ru-RU" sz="26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муниципальных </a:t>
            </a:r>
            <a:r>
              <a:rPr lang="ru-RU" sz="2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</a:t>
            </a:r>
            <a:br>
              <a:rPr lang="ru-RU" sz="2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</a:t>
            </a:r>
            <a:r>
              <a:rPr lang="ru-RU" sz="26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"Псковский район"</a:t>
            </a:r>
            <a:endParaRPr lang="ru-RU" sz="26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Номер слайда 7">
            <a:extLst>
              <a:ext uri="{FF2B5EF4-FFF2-40B4-BE49-F238E27FC236}">
                <a16:creationId xmlns="" xmlns:a16="http://schemas.microsoft.com/office/drawing/2014/main" id="{B2031D7E-CC26-47C2-9A4E-4A7BECB86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64302"/>
            <a:ext cx="2743200" cy="365125"/>
          </a:xfrm>
        </p:spPr>
        <p:txBody>
          <a:bodyPr/>
          <a:lstStyle/>
          <a:p>
            <a:fld id="{F203300F-B5E5-4D9E-9381-383162CC59FB}" type="slidenum">
              <a:rPr lang="ru-RU" smtClean="0"/>
              <a:pPr/>
              <a:t>17</a:t>
            </a:fld>
            <a:endParaRPr lang="ru-RU" dirty="0"/>
          </a:p>
        </p:txBody>
      </p:sp>
      <p:sp>
        <p:nvSpPr>
          <p:cNvPr id="6" name="Прямоугольник 7">
            <a:extLst>
              <a:ext uri="{FF2B5EF4-FFF2-40B4-BE49-F238E27FC236}">
                <a16:creationId xmlns="" xmlns:a16="http://schemas.microsoft.com/office/drawing/2014/main" id="{91B3EF9A-2599-46DD-82A8-E0E8E1D765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5404" y="1263930"/>
            <a:ext cx="5452861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ru-RU" sz="900" dirty="0"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latin typeface="Calibri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1566637"/>
              </p:ext>
            </p:extLst>
          </p:nvPr>
        </p:nvGraphicFramePr>
        <p:xfrm>
          <a:off x="319177" y="1551128"/>
          <a:ext cx="11568023" cy="34185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566915"/>
                <a:gridCol w="1055077"/>
                <a:gridCol w="922216"/>
                <a:gridCol w="1023815"/>
              </a:tblGrid>
              <a:tr h="6314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Наименование показателя</a:t>
                      </a:r>
                      <a:endParaRPr lang="ru-RU" sz="1400" b="1" i="0" u="none" strike="noStrike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Уточненный </a:t>
                      </a:r>
                      <a:r>
                        <a:rPr lang="ru-RU" sz="1400" b="1" u="none" strike="noStrike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план</a:t>
                      </a:r>
                      <a:endParaRPr lang="ru-RU" sz="1400" b="1" i="0" u="none" strike="noStrike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Исполнено</a:t>
                      </a: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% исполнения</a:t>
                      </a:r>
                      <a:endParaRPr lang="ru-RU" sz="1400" b="1" i="0" u="none" strike="noStrike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</a:tr>
              <a:tr h="22419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u="none" strike="noStrike" smtClean="0">
                          <a:effectLst/>
                          <a:latin typeface="Calibri" panose="020F0502020204030204" pitchFamily="34" charset="0"/>
                        </a:rPr>
                        <a:t>"Развитие </a:t>
                      </a:r>
                      <a:r>
                        <a:rPr lang="ru-RU" sz="1400" u="none" strike="noStrike" dirty="0">
                          <a:effectLst/>
                          <a:latin typeface="Calibri" panose="020F0502020204030204" pitchFamily="34" charset="0"/>
                        </a:rPr>
                        <a:t>образования, молодежной </a:t>
                      </a:r>
                      <a:r>
                        <a:rPr lang="ru-RU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политики, физической </a:t>
                      </a:r>
                      <a:r>
                        <a:rPr lang="ru-RU" sz="1400" u="none" strike="noStrike" dirty="0">
                          <a:effectLst/>
                          <a:latin typeface="Calibri" panose="020F0502020204030204" pitchFamily="34" charset="0"/>
                        </a:rPr>
                        <a:t>культуры и спорта в </a:t>
                      </a:r>
                      <a:r>
                        <a:rPr lang="ru-RU" sz="1400" u="none" strike="noStrike">
                          <a:effectLst/>
                          <a:latin typeface="Calibri" panose="020F0502020204030204" pitchFamily="34" charset="0"/>
                        </a:rPr>
                        <a:t>Псковском </a:t>
                      </a:r>
                      <a:r>
                        <a:rPr lang="ru-RU" sz="1400" u="none" strike="noStrike" smtClean="0">
                          <a:effectLst/>
                          <a:latin typeface="Calibri" panose="020F0502020204030204" pitchFamily="34" charset="0"/>
                        </a:rPr>
                        <a:t>районе"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666 884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655 706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98,32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</a:tr>
              <a:tr h="9489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u="none" strike="noStrike" smtClean="0">
                          <a:effectLst/>
                          <a:latin typeface="Calibri" panose="020F0502020204030204" pitchFamily="34" charset="0"/>
                        </a:rPr>
                        <a:t>"Развитие </a:t>
                      </a:r>
                      <a:r>
                        <a:rPr lang="ru-RU" sz="1400" u="none" strike="noStrike" dirty="0">
                          <a:effectLst/>
                          <a:latin typeface="Calibri" panose="020F0502020204030204" pitchFamily="34" charset="0"/>
                        </a:rPr>
                        <a:t>культуры в </a:t>
                      </a:r>
                      <a:r>
                        <a:rPr lang="ru-RU" sz="1400" u="none" strike="noStrike">
                          <a:effectLst/>
                          <a:latin typeface="Calibri" panose="020F0502020204030204" pitchFamily="34" charset="0"/>
                        </a:rPr>
                        <a:t>Псковском </a:t>
                      </a:r>
                      <a:r>
                        <a:rPr lang="ru-RU" sz="1400" u="none" strike="noStrike" smtClean="0">
                          <a:effectLst/>
                          <a:latin typeface="Calibri" panose="020F0502020204030204" pitchFamily="34" charset="0"/>
                        </a:rPr>
                        <a:t>районе"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107 700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106 838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99,20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</a:tr>
              <a:tr h="147159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u="none" strike="noStrike" smtClean="0">
                          <a:effectLst/>
                          <a:latin typeface="Calibri" panose="020F0502020204030204" pitchFamily="34" charset="0"/>
                        </a:rPr>
                        <a:t>"Содействие </a:t>
                      </a:r>
                      <a:r>
                        <a:rPr lang="ru-RU" sz="1400" u="none" strike="noStrike" dirty="0">
                          <a:effectLst/>
                          <a:latin typeface="Calibri" panose="020F0502020204030204" pitchFamily="34" charset="0"/>
                        </a:rPr>
                        <a:t>экономическому развитию и инвестиционной привлекательности </a:t>
                      </a:r>
                      <a:r>
                        <a:rPr lang="ru-RU" sz="1400" u="none" strike="noStrike">
                          <a:effectLst/>
                          <a:latin typeface="Calibri" panose="020F0502020204030204" pitchFamily="34" charset="0"/>
                        </a:rPr>
                        <a:t>Псковского </a:t>
                      </a:r>
                      <a:r>
                        <a:rPr lang="ru-RU" sz="1400" u="none" strike="noStrike" smtClean="0">
                          <a:effectLst/>
                          <a:latin typeface="Calibri" panose="020F0502020204030204" pitchFamily="34" charset="0"/>
                        </a:rPr>
                        <a:t>района"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6 414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6 005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93,62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</a:tr>
              <a:tr h="9132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u="none" strike="noStrike" smtClean="0">
                          <a:effectLst/>
                          <a:latin typeface="Calibri" panose="020F0502020204030204" pitchFamily="34" charset="0"/>
                        </a:rPr>
                        <a:t>"Обеспечение </a:t>
                      </a:r>
                      <a:r>
                        <a:rPr lang="ru-RU" sz="1400" u="none" strike="noStrike" dirty="0">
                          <a:effectLst/>
                          <a:latin typeface="Calibri" panose="020F0502020204030204" pitchFamily="34" charset="0"/>
                        </a:rPr>
                        <a:t>безопасности граждан на территории </a:t>
                      </a:r>
                      <a:r>
                        <a:rPr lang="ru-RU" sz="1400" u="none" strike="noStrike">
                          <a:effectLst/>
                          <a:latin typeface="Calibri" panose="020F0502020204030204" pitchFamily="34" charset="0"/>
                        </a:rPr>
                        <a:t>Псковского </a:t>
                      </a:r>
                      <a:r>
                        <a:rPr lang="ru-RU" sz="1400" u="none" strike="noStrike" smtClean="0">
                          <a:effectLst/>
                          <a:latin typeface="Calibri" panose="020F0502020204030204" pitchFamily="34" charset="0"/>
                        </a:rPr>
                        <a:t>района"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4 816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3 583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74,39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</a:tr>
              <a:tr h="6747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u="none" strike="noStrike" smtClean="0">
                          <a:effectLst/>
                          <a:latin typeface="Calibri" panose="020F0502020204030204" pitchFamily="34" charset="0"/>
                        </a:rPr>
                        <a:t>"Комплексное </a:t>
                      </a:r>
                      <a:r>
                        <a:rPr lang="ru-RU" sz="1400" u="none" strike="noStrike" dirty="0">
                          <a:effectLst/>
                          <a:latin typeface="Calibri" panose="020F0502020204030204" pitchFamily="34" charset="0"/>
                        </a:rPr>
                        <a:t>развитие систем коммунальной инфраструктуры и благоустройства </a:t>
                      </a:r>
                      <a:r>
                        <a:rPr lang="ru-RU" sz="1400" u="none" strike="noStrike">
                          <a:effectLst/>
                          <a:latin typeface="Calibri" panose="020F0502020204030204" pitchFamily="34" charset="0"/>
                        </a:rPr>
                        <a:t>Псковского </a:t>
                      </a:r>
                      <a:r>
                        <a:rPr lang="ru-RU" sz="1400" u="none" strike="noStrike" smtClean="0">
                          <a:effectLst/>
                          <a:latin typeface="Calibri" panose="020F0502020204030204" pitchFamily="34" charset="0"/>
                        </a:rPr>
                        <a:t>района"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84 982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59 997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70,60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</a:tr>
              <a:tr h="66404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u="none" strike="noStrike" smtClean="0">
                          <a:effectLst/>
                          <a:latin typeface="Calibri" panose="020F0502020204030204" pitchFamily="34" charset="0"/>
                        </a:rPr>
                        <a:t>"Развитие </a:t>
                      </a:r>
                      <a:r>
                        <a:rPr lang="ru-RU" sz="1400" u="none" strike="noStrike" dirty="0">
                          <a:effectLst/>
                          <a:latin typeface="Calibri" panose="020F0502020204030204" pitchFamily="34" charset="0"/>
                        </a:rPr>
                        <a:t>транспортного обслуживания населения на территории </a:t>
                      </a:r>
                      <a:r>
                        <a:rPr lang="ru-RU" sz="1400" u="none" strike="noStrike">
                          <a:effectLst/>
                          <a:latin typeface="Calibri" panose="020F0502020204030204" pitchFamily="34" charset="0"/>
                        </a:rPr>
                        <a:t>Псковского </a:t>
                      </a:r>
                      <a:r>
                        <a:rPr lang="ru-RU" sz="1400" u="none" strike="noStrike" smtClean="0">
                          <a:effectLst/>
                          <a:latin typeface="Calibri" panose="020F0502020204030204" pitchFamily="34" charset="0"/>
                        </a:rPr>
                        <a:t>района"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147 878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146 708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99,21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</a:tr>
              <a:tr h="46892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u="none" strike="noStrike" smtClean="0">
                          <a:effectLst/>
                          <a:latin typeface="Calibri" panose="020F0502020204030204" pitchFamily="34" charset="0"/>
                        </a:rPr>
                        <a:t>"Управление </a:t>
                      </a:r>
                      <a:r>
                        <a:rPr lang="ru-RU" sz="1400" u="none" strike="noStrike" dirty="0">
                          <a:effectLst/>
                          <a:latin typeface="Calibri" panose="020F0502020204030204" pitchFamily="34" charset="0"/>
                        </a:rPr>
                        <a:t>и обеспечение деятельности администрации муниципального образования, создание условий для эффективного управления муниципальными финансами и муниципальным долгом </a:t>
                      </a:r>
                      <a:r>
                        <a:rPr lang="ru-RU" sz="1400" u="none" strike="noStrike">
                          <a:effectLst/>
                          <a:latin typeface="Calibri" panose="020F0502020204030204" pitchFamily="34" charset="0"/>
                        </a:rPr>
                        <a:t>Псковского </a:t>
                      </a:r>
                      <a:r>
                        <a:rPr lang="ru-RU" sz="1400" u="none" strike="noStrike" smtClean="0">
                          <a:effectLst/>
                          <a:latin typeface="Calibri" panose="020F0502020204030204" pitchFamily="34" charset="0"/>
                        </a:rPr>
                        <a:t>района"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80 011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78 698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98,37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</a:tr>
              <a:tr h="46892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u="none" strike="noStrike" smtClean="0">
                          <a:effectLst/>
                          <a:latin typeface="Calibri" panose="020F0502020204030204" pitchFamily="34" charset="0"/>
                        </a:rPr>
                        <a:t>"Противодействие </a:t>
                      </a:r>
                      <a:r>
                        <a:rPr lang="ru-RU" sz="1400" u="none" strike="noStrike" dirty="0">
                          <a:effectLst/>
                          <a:latin typeface="Calibri" panose="020F0502020204030204" pitchFamily="34" charset="0"/>
                        </a:rPr>
                        <a:t>экстремизму и профилактика терроризма на территории муниципального </a:t>
                      </a:r>
                      <a:r>
                        <a:rPr lang="ru-RU" sz="1400" u="none" strike="noStrike">
                          <a:effectLst/>
                          <a:latin typeface="Calibri" panose="020F0502020204030204" pitchFamily="34" charset="0"/>
                        </a:rPr>
                        <a:t>образования </a:t>
                      </a:r>
                      <a:r>
                        <a:rPr lang="ru-RU" sz="1400" u="none" strike="noStrike" smtClean="0">
                          <a:effectLst/>
                          <a:latin typeface="Calibri" panose="020F0502020204030204" pitchFamily="34" charset="0"/>
                        </a:rPr>
                        <a:t>"Псковский район"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5 784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</a:rPr>
                        <a:t> 725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98,97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</a:tr>
              <a:tr h="17467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b="1" u="none" strike="noStrike" smtClean="0">
                          <a:solidFill>
                            <a:srgbClr val="007E39"/>
                          </a:solidFill>
                          <a:effectLst/>
                          <a:latin typeface="Calibri" panose="020F0502020204030204" pitchFamily="34" charset="0"/>
                        </a:rPr>
                        <a:t>"Формирование </a:t>
                      </a:r>
                      <a:r>
                        <a:rPr lang="ru-RU" sz="1400" b="1" u="none" strike="noStrike" dirty="0">
                          <a:solidFill>
                            <a:srgbClr val="007E39"/>
                          </a:solidFill>
                          <a:effectLst/>
                          <a:latin typeface="Calibri" panose="020F0502020204030204" pitchFamily="34" charset="0"/>
                        </a:rPr>
                        <a:t>современной городской среды на территории </a:t>
                      </a:r>
                      <a:r>
                        <a:rPr lang="ru-RU" sz="1400" b="1" u="none" strike="noStrike">
                          <a:solidFill>
                            <a:srgbClr val="007E39"/>
                          </a:solidFill>
                          <a:effectLst/>
                          <a:latin typeface="Calibri" panose="020F0502020204030204" pitchFamily="34" charset="0"/>
                        </a:rPr>
                        <a:t>Псковского </a:t>
                      </a:r>
                      <a:r>
                        <a:rPr lang="ru-RU" sz="1400" b="1" u="none" strike="noStrike" smtClean="0">
                          <a:solidFill>
                            <a:srgbClr val="007E39"/>
                          </a:solidFill>
                          <a:effectLst/>
                          <a:latin typeface="Calibri" panose="020F0502020204030204" pitchFamily="34" charset="0"/>
                        </a:rPr>
                        <a:t>района"</a:t>
                      </a:r>
                      <a:endParaRPr lang="ru-RU" sz="1400" b="1" i="0" u="none" strike="noStrike" dirty="0">
                        <a:solidFill>
                          <a:srgbClr val="007E3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Calibri" panose="020F0502020204030204" pitchFamily="34" charset="0"/>
                        </a:rPr>
                        <a:t>10 597</a:t>
                      </a:r>
                      <a:endParaRPr lang="ru-RU" sz="1400" b="1" i="0" u="none" strike="noStrike" dirty="0">
                        <a:solidFill>
                          <a:srgbClr val="007E3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Calibri" panose="020F0502020204030204" pitchFamily="34" charset="0"/>
                        </a:rPr>
                        <a:t>10 597</a:t>
                      </a:r>
                      <a:endParaRPr lang="ru-RU" sz="1400" b="1" i="0" u="none" strike="noStrike" dirty="0">
                        <a:solidFill>
                          <a:srgbClr val="007E3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Calibri" panose="020F0502020204030204" pitchFamily="34" charset="0"/>
                        </a:rPr>
                        <a:t>100,00</a:t>
                      </a:r>
                      <a:endParaRPr lang="ru-RU" sz="1400" b="1" i="0" u="none" strike="noStrike" dirty="0">
                        <a:solidFill>
                          <a:srgbClr val="007E3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</a:tr>
              <a:tr h="320432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ВСЕГО РАСХОДОВ:</a:t>
                      </a:r>
                      <a:endParaRPr lang="ru-RU" sz="1400" b="1" i="0" u="none" strike="noStrike" dirty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b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dirty="0" smtClean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1 115 066</a:t>
                      </a:r>
                      <a:endParaRPr lang="ru-RU" sz="1400" b="1" i="0" u="none" strike="noStrike" dirty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dirty="0" smtClean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1 073 857</a:t>
                      </a:r>
                      <a:endParaRPr lang="ru-RU" sz="1400" b="1" i="0" u="none" strike="noStrike" dirty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96,31</a:t>
                      </a:r>
                      <a:endParaRPr lang="ru-RU" sz="1400" b="1" i="0" u="none" strike="noStrike" dirty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4083" marR="4083" marT="408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4800012"/>
      </p:ext>
    </p:extLst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36061" y="169565"/>
            <a:ext cx="11301046" cy="977748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ИСПОЛНЕНИЯ МУНИЦИПАЛЬНЫХ ПРОГРАММ МУНИЦИПАЛЬНОГО </a:t>
            </a:r>
            <a:r>
              <a:rPr lang="ru-RU" sz="26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"ПСКОВСКИЙ РАЙОН"</a:t>
            </a:r>
            <a:endParaRPr lang="ru-RU" sz="26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4507305"/>
              </p:ext>
            </p:extLst>
          </p:nvPr>
        </p:nvGraphicFramePr>
        <p:xfrm>
          <a:off x="2451224" y="1489789"/>
          <a:ext cx="8534400" cy="37217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18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166620" y="1159282"/>
            <a:ext cx="274145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900" dirty="0">
                <a:cs typeface="Times New Roman" pitchFamily="18" charset="0"/>
              </a:rPr>
              <a:t>Данные в </a:t>
            </a:r>
            <a:r>
              <a:rPr lang="ru-RU" sz="900" dirty="0" smtClean="0">
                <a:cs typeface="Times New Roman" pitchFamily="18" charset="0"/>
              </a:rPr>
              <a:t>графике </a:t>
            </a:r>
            <a:r>
              <a:rPr lang="ru-RU" sz="900" dirty="0">
                <a:cs typeface="Times New Roman" pitchFamily="18" charset="0"/>
              </a:rPr>
              <a:t>представлены в тыс. рублей</a:t>
            </a:r>
            <a:endParaRPr lang="ru-RU" sz="9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516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278" y="264160"/>
            <a:ext cx="11676184" cy="576349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6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национальных проектов в рамках муниципальных </a:t>
            </a:r>
            <a:r>
              <a:rPr lang="ru-RU" sz="2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</a:t>
            </a:r>
            <a:endParaRPr lang="ru-RU" sz="26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0220506"/>
              </p:ext>
            </p:extLst>
          </p:nvPr>
        </p:nvGraphicFramePr>
        <p:xfrm>
          <a:off x="296985" y="1294774"/>
          <a:ext cx="11574585" cy="34372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05785"/>
                <a:gridCol w="1227015"/>
                <a:gridCol w="1203569"/>
                <a:gridCol w="914400"/>
                <a:gridCol w="1023816"/>
              </a:tblGrid>
              <a:tr h="4778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проекта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Уточненный </a:t>
                      </a:r>
                      <a:r>
                        <a:rPr lang="ru-RU" sz="1400" b="1" u="none" strike="noStrike" dirty="0" smtClean="0">
                          <a:effectLst/>
                        </a:rPr>
                        <a:t>план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</a:rPr>
                        <a:t>Исполнено</a:t>
                      </a: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% исполнения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</a:tr>
              <a:tr h="41988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1" u="none" strike="noStrike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Национальный </a:t>
                      </a:r>
                      <a:r>
                        <a:rPr lang="ru-RU" sz="1400" b="1" i="1" u="none" strike="noStrike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 "Образование"</a:t>
                      </a:r>
                      <a:endParaRPr lang="ru-RU" sz="1400" b="1" i="1" u="none" strike="noStrike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1" u="none" strike="noStrike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en-US" sz="1400" b="1" i="1" u="none" strike="noStrike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</a:tr>
              <a:tr h="28917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baseline="0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Региональный </a:t>
                      </a:r>
                      <a:r>
                        <a:rPr lang="ru-RU" sz="1400" b="0" i="0" u="none" strike="noStrike" baseline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 "Патриотическое </a:t>
                      </a:r>
                      <a:r>
                        <a:rPr lang="ru-RU" sz="1400" b="0" i="0" u="none" strike="noStrike" baseline="0" dirty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воспитание граждан </a:t>
                      </a:r>
                      <a:r>
                        <a:rPr lang="ru-RU" sz="1400" b="0" i="0" u="none" strike="noStrike" baseline="0" smtClean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Российской Федерации"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ЕВ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2 009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2 009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100,00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</a:tr>
              <a:tr h="28917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Региональный </a:t>
                      </a:r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 </a:t>
                      </a:r>
                      <a:r>
                        <a:rPr lang="ru-RU" sz="1400" u="none" strike="noStrike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"Успех </a:t>
                      </a:r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каждого </a:t>
                      </a:r>
                      <a:r>
                        <a:rPr lang="ru-RU" sz="1400" u="none" strike="noStrike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ребенка"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u="none" strike="noStrike" dirty="0" smtClean="0">
                          <a:effectLst/>
                          <a:latin typeface="+mj-lt"/>
                        </a:rPr>
                        <a:t>1 511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u="none" strike="noStrike" dirty="0" smtClean="0">
                          <a:effectLst/>
                          <a:latin typeface="+mj-lt"/>
                        </a:rPr>
                        <a:t>1 511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u="none" strike="noStrike" dirty="0" smtClean="0">
                          <a:effectLst/>
                          <a:latin typeface="+mj-lt"/>
                        </a:rPr>
                        <a:t>100,00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</a:tr>
              <a:tr h="45329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1" u="none" strike="noStrike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Национальный </a:t>
                      </a:r>
                      <a:r>
                        <a:rPr lang="ru-RU" sz="1400" b="1" i="1" u="none" strike="noStrike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 "Культура"</a:t>
                      </a:r>
                      <a:endParaRPr lang="ru-RU" sz="1400" b="1" i="1" u="none" strike="noStrike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1" u="none" strike="noStrike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en-US" sz="1400" b="1" i="1" u="none" strike="noStrike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</a:tr>
              <a:tr h="328246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Региональный </a:t>
                      </a:r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 </a:t>
                      </a:r>
                      <a:r>
                        <a:rPr lang="ru-RU" sz="1400" u="none" strike="noStrike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"Культурная среда"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u="none" strike="noStrike" dirty="0" smtClean="0">
                          <a:effectLst/>
                          <a:latin typeface="+mj-lt"/>
                        </a:rPr>
                        <a:t>8 120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u="none" strike="noStrike" dirty="0" smtClean="0">
                          <a:effectLst/>
                          <a:latin typeface="+mj-lt"/>
                        </a:rPr>
                        <a:t>8 120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u="none" strike="noStrike" dirty="0" smtClean="0">
                          <a:effectLst/>
                          <a:latin typeface="+mj-lt"/>
                        </a:rPr>
                        <a:t>100,00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1" u="none" strike="noStrike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Национальный </a:t>
                      </a:r>
                      <a:r>
                        <a:rPr lang="ru-RU" sz="1400" b="1" i="1" u="none" strike="noStrike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 "Жилье </a:t>
                      </a:r>
                      <a:r>
                        <a:rPr lang="ru-RU" sz="1400" b="1" i="1" u="none" strike="noStrike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</a:t>
                      </a:r>
                      <a:r>
                        <a:rPr lang="ru-RU" sz="1400" b="1" i="1" u="none" strike="noStrike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городская среда"</a:t>
                      </a:r>
                      <a:endParaRPr lang="ru-RU" sz="1400" b="1" i="1" u="none" strike="noStrike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1" u="none" strike="noStrike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endParaRPr lang="en-US" sz="1400" b="1" i="1" u="none" strike="noStrike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</a:tr>
              <a:tr h="35683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Региональный </a:t>
                      </a:r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 </a:t>
                      </a:r>
                      <a:r>
                        <a:rPr lang="ru-RU" sz="1400" u="none" strike="noStrike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"Формирование 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комфортной </a:t>
                      </a:r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городской </a:t>
                      </a:r>
                      <a:r>
                        <a:rPr lang="ru-RU" sz="1400" u="none" strike="noStrike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среды"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u="none" strike="noStrike" dirty="0" smtClean="0">
                          <a:effectLst/>
                          <a:latin typeface="+mj-lt"/>
                        </a:rPr>
                        <a:t>10 597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u="none" strike="noStrike" dirty="0" smtClean="0">
                          <a:effectLst/>
                          <a:latin typeface="+mj-lt"/>
                        </a:rPr>
                        <a:t>10 597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u="none" strike="noStrike" dirty="0" smtClean="0">
                          <a:effectLst/>
                          <a:latin typeface="+mj-lt"/>
                        </a:rPr>
                        <a:t>100,00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</a:tr>
              <a:tr h="314759">
                <a:tc gridSpan="2"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РАСХОДОВ:</a:t>
                      </a:r>
                      <a:endParaRPr lang="ru-RU" sz="14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rgbClr val="FFE7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22 238</a:t>
                      </a:r>
                      <a:endParaRPr lang="ru-RU" sz="14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22 238</a:t>
                      </a:r>
                      <a:endParaRPr lang="ru-RU" sz="14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100,00</a:t>
                      </a:r>
                      <a:endParaRPr lang="ru-RU" sz="14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FFE7E7"/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F203300F-B5E5-4D9E-9381-383162CC59FB}" type="slidenum">
              <a:rPr lang="ru-RU" smtClean="0"/>
              <a:pPr/>
              <a:t>19</a:t>
            </a:fld>
            <a:endParaRPr lang="ru-RU" dirty="0"/>
          </a:p>
        </p:txBody>
      </p:sp>
      <p:sp>
        <p:nvSpPr>
          <p:cNvPr id="7" name="Прямоугольник 7">
            <a:extLst>
              <a:ext uri="{FF2B5EF4-FFF2-40B4-BE49-F238E27FC236}">
                <a16:creationId xmlns="" xmlns:a16="http://schemas.microsoft.com/office/drawing/2014/main" id="{91B3EF9A-2599-46DD-82A8-E0E8E1D765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9252" y="1026155"/>
            <a:ext cx="2649039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ru-RU" sz="900" dirty="0"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642425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 algn="ctr">
              <a:buNone/>
            </a:pPr>
            <a:r>
              <a:rPr lang="ru-RU" sz="36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ПСКОВСКИЙ РАЙОН</a:t>
            </a:r>
            <a:endParaRPr lang="ru-RU" sz="3600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4216" y="1289538"/>
            <a:ext cx="11324492" cy="454073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1200" b="1" dirty="0">
                <a:solidFill>
                  <a:srgbClr val="7030A0"/>
                </a:solidFill>
              </a:rPr>
              <a:t>Псковский район расположен на северо-западе Псковской области, в бассейне нижнего течения реки Великой и по восточному и южному побережью Псковского озера, в состав района входят также некоторые острова Псковского озера.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200" b="1" dirty="0" smtClean="0">
                <a:solidFill>
                  <a:srgbClr val="7030A0"/>
                </a:solidFill>
              </a:rPr>
              <a:t>Площадь </a:t>
            </a:r>
            <a:r>
              <a:rPr lang="ru-RU" sz="1200" b="1" dirty="0">
                <a:solidFill>
                  <a:srgbClr val="7030A0"/>
                </a:solidFill>
              </a:rPr>
              <a:t>района составляет 3573 кв. км. или </a:t>
            </a:r>
            <a:r>
              <a:rPr lang="ru-RU" sz="1200" b="1" dirty="0" smtClean="0">
                <a:solidFill>
                  <a:srgbClr val="7030A0"/>
                </a:solidFill>
              </a:rPr>
              <a:t>6,8 % </a:t>
            </a:r>
            <a:r>
              <a:rPr lang="ru-RU" sz="1200" b="1" dirty="0">
                <a:solidFill>
                  <a:srgbClr val="7030A0"/>
                </a:solidFill>
              </a:rPr>
              <a:t>территории области.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200" b="1" dirty="0" smtClean="0">
                <a:solidFill>
                  <a:srgbClr val="7030A0"/>
                </a:solidFill>
              </a:rPr>
              <a:t>По </a:t>
            </a:r>
            <a:r>
              <a:rPr lang="ru-RU" sz="1200" b="1" dirty="0">
                <a:solidFill>
                  <a:srgbClr val="7030A0"/>
                </a:solidFill>
              </a:rPr>
              <a:t>территории района проходят железнодорожные и автомобильные трассы федерального и областного значения, связывающие Прибалтику с Россией и Северо-Запад России с Белоруссией и Украиной.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200" b="1" dirty="0" smtClean="0">
                <a:solidFill>
                  <a:srgbClr val="7030A0"/>
                </a:solidFill>
              </a:rPr>
              <a:t>Псковский </a:t>
            </a:r>
            <a:r>
              <a:rPr lang="ru-RU" sz="1200" b="1" dirty="0">
                <a:solidFill>
                  <a:srgbClr val="7030A0"/>
                </a:solidFill>
              </a:rPr>
              <a:t>район расположен на северо-западе Псковской области, в бассейне нижнего течения реки Великой по берегам Псковского озера. В состав района входит часть островов Псковского озера. Административный центр района — г. Псков. В состав района входит 10 волостей и 1 межселенная территория (Залитские острова).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200" b="1" dirty="0" smtClean="0">
                <a:solidFill>
                  <a:srgbClr val="7030A0"/>
                </a:solidFill>
              </a:rPr>
              <a:t>Территория </a:t>
            </a:r>
            <a:r>
              <a:rPr lang="ru-RU" sz="1200" b="1" dirty="0">
                <a:solidFill>
                  <a:srgbClr val="7030A0"/>
                </a:solidFill>
              </a:rPr>
              <a:t>района имеет неправильную форму, наибольшая протяженность с севера на юг около 90 км., с запада на восток — 60 км.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200" b="1" dirty="0" smtClean="0">
                <a:solidFill>
                  <a:srgbClr val="7030A0"/>
                </a:solidFill>
              </a:rPr>
              <a:t>Район </a:t>
            </a:r>
            <a:r>
              <a:rPr lang="ru-RU" sz="1200" b="1" dirty="0">
                <a:solidFill>
                  <a:srgbClr val="7030A0"/>
                </a:solidFill>
              </a:rPr>
              <a:t>является приграничным и через Псково-Чудское озеро граничит с Эстонской Республикой. В пределах области, на западе, граница проходит с Печорским районом, на юге — с Палкинским и Островским районами, на востоке — с Порховским и Стругокрасненским районами, на севере — с Гдовским районом.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200" b="1" dirty="0" smtClean="0">
                <a:solidFill>
                  <a:srgbClr val="7030A0"/>
                </a:solidFill>
              </a:rPr>
              <a:t>Площадь </a:t>
            </a:r>
            <a:r>
              <a:rPr lang="ru-RU" sz="1200" b="1" dirty="0">
                <a:solidFill>
                  <a:srgbClr val="7030A0"/>
                </a:solidFill>
              </a:rPr>
              <a:t>района составляет 3573 кв. км. (6,8 % территории Псковской области). Всего сельскохозяйственных угодий — 111,7 тыс. га., из них пашни — 56,2 тыс. га, леса — 129,5 тыс. га.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200" b="1" dirty="0" smtClean="0">
                <a:solidFill>
                  <a:srgbClr val="7030A0"/>
                </a:solidFill>
              </a:rPr>
              <a:t>Наиболее </a:t>
            </a:r>
            <a:r>
              <a:rPr lang="ru-RU" sz="1200" b="1" dirty="0">
                <a:solidFill>
                  <a:srgbClr val="7030A0"/>
                </a:solidFill>
              </a:rPr>
              <a:t>распространенными почвами района являются слабоподзолистые, легко суглинистые и суглинистые. Общедоступные полезные ископаемые: песок, глина, известняк, торф, сапропель.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200" b="1" dirty="0" smtClean="0">
                <a:solidFill>
                  <a:srgbClr val="7030A0"/>
                </a:solidFill>
              </a:rPr>
              <a:t>На </a:t>
            </a:r>
            <a:r>
              <a:rPr lang="ru-RU" sz="1200" b="1" dirty="0">
                <a:solidFill>
                  <a:srgbClr val="7030A0"/>
                </a:solidFill>
              </a:rPr>
              <a:t>большом протяжении границей района является берег Псково-Чудского озера, занимающего третье место в Европе по площади. Основными промысловыми рыбами озера являются: судак, щука, снеток, окунь, лещ, плотва. Псковский снеток в прошлом был одним из деликатесов царского стола.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200" b="1" dirty="0" smtClean="0">
                <a:solidFill>
                  <a:srgbClr val="7030A0"/>
                </a:solidFill>
              </a:rPr>
              <a:t>По </a:t>
            </a:r>
            <a:r>
              <a:rPr lang="ru-RU" sz="1200" b="1" dirty="0">
                <a:solidFill>
                  <a:srgbClr val="7030A0"/>
                </a:solidFill>
              </a:rPr>
              <a:t>берегам Псково-Чудского озера расположен орнитологический заповедник, где останавливаются стаи птиц при сезонных перелетах. На территории района имеются хвойные и лиственные леса, около 70 озер. В лесах много грибов и ягод, в том числе клюквы.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200" b="1" dirty="0" smtClean="0">
                <a:solidFill>
                  <a:srgbClr val="7030A0"/>
                </a:solidFill>
              </a:rPr>
              <a:t>На </a:t>
            </a:r>
            <a:r>
              <a:rPr lang="ru-RU" sz="1200" b="1" dirty="0">
                <a:solidFill>
                  <a:srgbClr val="7030A0"/>
                </a:solidFill>
              </a:rPr>
              <a:t>территории района расположены 627 населенных пунктов, в том числе 625 деревень, 2 села. Наиболее крупные населенные пункты: д. Писковичи, д. Тямша, д. Родина, с. Середка и д. Череха.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200" b="1" dirty="0" smtClean="0">
                <a:solidFill>
                  <a:srgbClr val="7030A0"/>
                </a:solidFill>
              </a:rPr>
              <a:t>Численность </a:t>
            </a:r>
            <a:r>
              <a:rPr lang="ru-RU" sz="1200" b="1" dirty="0">
                <a:solidFill>
                  <a:srgbClr val="7030A0"/>
                </a:solidFill>
              </a:rPr>
              <a:t>населения района составляет 43,1 тыс. человек.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414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234461" y="102110"/>
            <a:ext cx="11842520" cy="1010698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sz="22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муниципальной программы Псковского </a:t>
            </a:r>
            <a:r>
              <a:rPr lang="ru-RU" sz="22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"Развитие </a:t>
            </a:r>
            <a:r>
              <a:rPr lang="ru-RU" sz="22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образования, молодежной политики, физической культуры и спорта в </a:t>
            </a:r>
            <a:r>
              <a:rPr lang="ru-RU" sz="22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Псковском районе"</a:t>
            </a:r>
            <a:endParaRPr lang="ru-RU" sz="22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8831123"/>
              </p:ext>
            </p:extLst>
          </p:nvPr>
        </p:nvGraphicFramePr>
        <p:xfrm>
          <a:off x="182999" y="1385390"/>
          <a:ext cx="11902830" cy="4700484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9344799"/>
                <a:gridCol w="903305"/>
                <a:gridCol w="871329"/>
                <a:gridCol w="783397"/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  <a:r>
                        <a:rPr lang="ru-RU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62074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Муниципальная</a:t>
                      </a:r>
                      <a:r>
                        <a:rPr lang="ru-RU" sz="1100" b="1" u="none" strike="noStrike" baseline="0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</a:t>
                      </a:r>
                      <a:r>
                        <a:rPr lang="ru-RU" sz="1100" b="1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Псковского </a:t>
                      </a:r>
                      <a:r>
                        <a:rPr lang="ru-RU" sz="1100" b="1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района </a:t>
                      </a:r>
                      <a:r>
                        <a:rPr lang="ru-RU" sz="1100" b="1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"Развитие </a:t>
                      </a:r>
                      <a:r>
                        <a:rPr lang="ru-RU" sz="1100" b="1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образования, молодежной </a:t>
                      </a:r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политики,</a:t>
                      </a:r>
                      <a:r>
                        <a:rPr lang="ru-RU" sz="1100" b="1" u="none" strike="noStrike" baseline="0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физической </a:t>
                      </a:r>
                      <a:r>
                        <a:rPr lang="ru-RU" sz="1100" b="1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культуры и спорта в </a:t>
                      </a:r>
                      <a:r>
                        <a:rPr lang="ru-RU" sz="1100" b="1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Псковском районе"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666 884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655 706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98,32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Подпрограмма </a:t>
                      </a:r>
                      <a:r>
                        <a:rPr lang="ru-RU" sz="1100" b="1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муниципальной </a:t>
                      </a:r>
                      <a:r>
                        <a:rPr lang="ru-RU" sz="1100" b="1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программы </a:t>
                      </a:r>
                      <a:r>
                        <a:rPr lang="ru-RU" sz="1100" b="1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"Развитие </a:t>
                      </a:r>
                      <a:r>
                        <a:rPr lang="ru-RU" sz="1100" b="1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общего и </a:t>
                      </a:r>
                      <a:r>
                        <a:rPr lang="ru-RU" sz="1100" b="1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дошкольного </a:t>
                      </a:r>
                      <a:r>
                        <a:rPr lang="ru-RU" sz="1100" b="1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540 836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540 619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99,96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462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Основное </a:t>
                      </a:r>
                      <a:r>
                        <a:rPr lang="ru-RU" sz="1100" b="1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"Дошкольное образование"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210 257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210 257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11173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1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обеспечение деятельности (оказание услуг) муниципальных учреждений в рамках основного </a:t>
                      </a:r>
                      <a:r>
                        <a:rPr lang="ru-RU" sz="1100" b="1" u="none" strike="noStrike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 </a:t>
                      </a:r>
                      <a:r>
                        <a:rPr lang="ru-RU" sz="1100" b="1" u="none" strike="noStrike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"Дошкольное образование" </a:t>
                      </a:r>
                      <a:r>
                        <a:rPr lang="ru-RU" sz="1100" b="1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муниципальной </a:t>
                      </a:r>
                      <a:r>
                        <a:rPr lang="ru-RU" sz="1100" b="1" u="none" strike="noStrike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программы </a:t>
                      </a:r>
                      <a:r>
                        <a:rPr lang="ru-RU" sz="1100" b="1" u="none" strike="noStrike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"Развитие </a:t>
                      </a:r>
                      <a:r>
                        <a:rPr lang="ru-RU" sz="1100" b="1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образования, молодежной </a:t>
                      </a:r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политики,</a:t>
                      </a:r>
                      <a:r>
                        <a:rPr lang="ru-RU" sz="1100" b="1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физической </a:t>
                      </a:r>
                      <a:r>
                        <a:rPr lang="ru-RU" sz="1100" b="1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культуры и спорта в </a:t>
                      </a:r>
                      <a:r>
                        <a:rPr lang="ru-RU" sz="1100" b="1" u="none" strike="noStrike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муниципальном </a:t>
                      </a:r>
                      <a:r>
                        <a:rPr lang="ru-RU" sz="1100" b="1" u="none" strike="noStrike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образовании"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51 973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51 973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62074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Выплата </a:t>
                      </a:r>
                      <a:r>
                        <a:rPr lang="ru-RU" sz="1100" b="1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компенсации части родительской платы за присмотр и уход за детьми, осваивающими образовательные программы дошкольного образования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2 019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2 019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Совершенствование </a:t>
                      </a:r>
                      <a:r>
                        <a:rPr lang="ru-RU" sz="1100" b="1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организации питания детей в дошкольных учреждениях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2 942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2 942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62074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1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выкуп и капитальный ремонт нежилого помещения в дер. Писковичи для организации дополнительных групп детского </a:t>
                      </a:r>
                      <a:r>
                        <a:rPr lang="ru-RU" sz="1100" b="1" u="none" strike="noStrike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сада </a:t>
                      </a:r>
                      <a:r>
                        <a:rPr lang="ru-RU" sz="1100" b="1" u="none" strike="noStrike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"Рябинушка", </a:t>
                      </a:r>
                      <a:r>
                        <a:rPr lang="ru-RU" sz="1100" b="1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т.ч. ПИР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3 077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3 077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19864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на создание условий для осуществления присмотра и ухода за осваивающими образовательные программы дошкольного образования в организациях, осуществляющих образовательную деятельность, детьми-инвалидами, детьми-сиротами и детьми, оставшимися без попечения родителей, детьми с туберкулезной интоксикацией, детьми граждан Российской Федерации, призванных на военную службу по мобилизации, детьми военнослужащих и (или) сотрудников, принимающих участие в специальной военной операции, а также детьми граждан Российской Федерации, призванных на военную службу по мобилизации, детьми военнослужащих и (или) сотрудников, погибших (умерших) в ходе специальной военной операции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2 736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2 736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136564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1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обеспечение государственных гарантий реализации прав на получение общедоступного и бесплатного дошкольного образования в дошкольных образовательных организациях, начального общего, основного общего, среднего общего образования, дополнительного образования детей в общеобразовательных организациях области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136 208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136 208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8690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Выплата </a:t>
                      </a:r>
                      <a:r>
                        <a:rPr lang="ru-RU" sz="1100" b="1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компенсации части родительской платы за присмотр и уход за детьми, осваивающими образовательные программы дошкольного образования в организациях, осуществляющих образовательную деятельность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6 815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6 815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7449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Субвенции на осуществление органами местного самоуправления отдельных государственных</a:t>
                      </a:r>
                      <a:r>
                        <a:rPr lang="ru-RU" sz="1100" b="1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полномочий по предоставлению педагогическим работникам муниципальных образовательных организаций, проживающим и работающим в сельских населенных пунктах, рабочих поселках (поселках городского типа), компенсации расходов на оплату жилых помещений, отопления и освещения ДОШКОЛЬНОЕ ОБРАЗОВАНИЕ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2 136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2 136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409D2392-587E-4EBA-8745-F2B3A8843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20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229123" y="1154558"/>
            <a:ext cx="27254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315684" y="6160732"/>
            <a:ext cx="263886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900" dirty="0">
                <a:cs typeface="Times New Roman" pitchFamily="18" charset="0"/>
              </a:rPr>
              <a:t>Продолжение таблицы на следующем слайде</a:t>
            </a:r>
            <a:endParaRPr lang="ru-RU" sz="9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9996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408" y="112143"/>
            <a:ext cx="11824898" cy="838200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sz="2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муниципальной программы Псковского </a:t>
            </a:r>
            <a:r>
              <a:rPr lang="ru-RU" sz="26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"Развитие </a:t>
            </a:r>
            <a:r>
              <a:rPr lang="ru-RU" sz="2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образования, молодежной политики и физической культуры и спорта в </a:t>
            </a:r>
            <a:r>
              <a:rPr lang="ru-RU" sz="26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Псковском районе"</a:t>
            </a:r>
            <a:endParaRPr lang="ru-RU" dirty="0">
              <a:effectLst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1235570"/>
              </p:ext>
            </p:extLst>
          </p:nvPr>
        </p:nvGraphicFramePr>
        <p:xfrm>
          <a:off x="183810" y="1373755"/>
          <a:ext cx="11941907" cy="4365751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9456614"/>
                <a:gridCol w="898770"/>
                <a:gridCol w="789353"/>
                <a:gridCol w="797170"/>
              </a:tblGrid>
              <a:tr h="869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8690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1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реализацию социальных гарантий, предоставляемых педагогическим работникам образовательных учреждений по муниципальным бюджетным дошкольным образовательным учреждениям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1 560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1 560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7449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1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воспитание и обучение детей-инвалидов в муниципальных дошкольных учреждениях по муниципальным бюджетным дошкольным образовательным учреждениям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784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784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19864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Софинансирование расходов на создание условий для осуществления присмотра и ухода за детьми-инвалидами, детьми-сиротами и детьми, оставшимися без попечения родителей, детьми с туберкулезной интоксикацией, детьми граждан Российской Федерации, призванных на военную службу по мобилизации, а также за детьми военнослужащих, принимающих участие в специальной военной операции, осваивающими образовательные программы дошкольного образования в организациях, осуществляющих образовательную деятельность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462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Основное </a:t>
                      </a:r>
                      <a:r>
                        <a:rPr lang="ru-RU" sz="1100" b="1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"Общее образование"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328 040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327 823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99,93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11173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обеспечение деятельности (оказание услуг) муниципальных учреждений в рамках основного </a:t>
                      </a:r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 </a:t>
                      </a:r>
                      <a:r>
                        <a:rPr lang="ru-RU" sz="1100" u="none" strike="noStrike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"Общее образование"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муниципальной </a:t>
                      </a:r>
                      <a:r>
                        <a:rPr lang="ru-RU" sz="1100" u="none" strike="noStrike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программы "Развитие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образования, молодежной 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политики, физической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культуры и спорта в </a:t>
                      </a:r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муниципальном </a:t>
                      </a:r>
                      <a:r>
                        <a:rPr lang="ru-RU" sz="1100" u="none" strike="noStrike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образовании"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92 806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92 652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99,83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49659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Организации питания учащихся с ограниченными возможностями здоровья и обучающихся из числа инвалидов (детей-инвалидов) без статуса ОВЗ в общеобразовательных учреждениях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1 157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1 157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выплаты именных стипендий учащимся образовательных учреждений Псковского района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Мероприятия </a:t>
                      </a:r>
                      <a:r>
                        <a:rPr lang="ru-RU" sz="1100" b="1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организации питания в муниципальных общеобразовательных учреждениях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5 838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5 838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на приобретение служебного жилья для педагогических работников муниципальных образовательных организаций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2 919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2 919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136564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1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обеспечение государственных гарантий реализации прав на получение общедоступного и бесплатного дошкольного образования в </a:t>
                      </a:r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дошкольных </a:t>
                      </a:r>
                      <a:r>
                        <a:rPr lang="ru-RU" sz="1100" b="1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образовательных организациях, начального общего, основного общего, среднего общего образования, дополнительного образования детей в общеобразовательных организациях области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175 095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175 095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7449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1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выплату вознаграждения за выполнение функций классного руководителя педагогическим работникам муниципальных образовательных учреждений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2 578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2 578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7449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Субвенции на осуществление органами местного самоуправления отдельных государственных полномочий по предоставлению педагогическим работникам муниципальных образовательных организаций, проживающим и работающим в сельских населенных пунктах, рабочих поселках (поселках городского типа), компенсации расходов на оплату жилых помещений, отопления и освещения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2 216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2 216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21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455973" y="1142923"/>
            <a:ext cx="248657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455973" y="6056101"/>
            <a:ext cx="245612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Продолжение таблицы на следующем слайде</a:t>
            </a:r>
            <a:endParaRPr lang="ru-RU" sz="900" b="1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478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154" y="112144"/>
            <a:ext cx="11816272" cy="8382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sz="23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муниципальной программы Псковского </a:t>
            </a:r>
            <a:r>
              <a:rPr lang="ru-RU" sz="2300" b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</a:t>
            </a:r>
            <a:r>
              <a:rPr lang="ru-RU" sz="23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"Развитие </a:t>
            </a:r>
            <a:r>
              <a:rPr lang="ru-RU" sz="23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образования, молодежной политики и физической культуры и спорта в </a:t>
            </a:r>
            <a:r>
              <a:rPr lang="ru-RU" sz="2300" b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Псковском </a:t>
            </a:r>
            <a:r>
              <a:rPr lang="ru-RU" sz="23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районе"</a:t>
            </a:r>
            <a:endParaRPr lang="ru-RU" sz="2300" dirty="0">
              <a:effectLst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1958534"/>
              </p:ext>
            </p:extLst>
          </p:nvPr>
        </p:nvGraphicFramePr>
        <p:xfrm>
          <a:off x="181377" y="1403729"/>
          <a:ext cx="11840308" cy="474701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9214338"/>
                <a:gridCol w="902426"/>
                <a:gridCol w="799337"/>
                <a:gridCol w="924207"/>
              </a:tblGrid>
              <a:tr h="869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8690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1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реализацию социальных гарантий, предоставляемых педагогическим работникам образовательных учреждений по муниципальным бюджетным общеобразовательным учреждениям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1 620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1 620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7449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на осуществление государственных полномочий по выплате компенсации педагогическим работникам за работу по подготовке и проведению государственной итоговой аттестации по образовательным программам основного общего и среднего общего образования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97,13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7449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на обеспечение выплат ежемесячного денежного вознаграждения советникам директоров по воспитанию и взаимодействию с детскими общественными объединениями государственных общеобразовательных организаций, профессиональных образовательных организаций субъектов Российской Федерации, г. Байконура и федеральной </a:t>
                      </a:r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территории "Сириус",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муниципальных общеобразовательных организаций и профессиональных образовательных организаций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93,11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7449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на ежемесячное денежное вознаграждение за классное руководство педагогическим работникам государственных и муниципальных образовательных организаций, реализующих образовательные программы начального общего образования, образовательные программы основного общего образования, образовательные программы среднего общего образования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24 924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24 905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7449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Мероприятия </a:t>
                      </a:r>
                      <a:r>
                        <a:rPr lang="ru-RU" sz="1100" b="1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организации бесплатного горячего питания обучающихся, получающих начальное общее образование в муниципальных образовательных организациях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16 450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16 450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49659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Софинансирование </a:t>
                      </a:r>
                      <a:r>
                        <a:rPr lang="ru-RU" sz="1100" b="1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расходов на мероприятия по организации питания в муниципальных общеобразовательных учреждениях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1 224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1 224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49659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Софинансирование расходов на приобретение служебного жилья для педагогических</a:t>
                      </a:r>
                      <a:r>
                        <a:rPr lang="ru-RU" sz="11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работников муниципальных образовательных организаций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62074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Основное </a:t>
                      </a:r>
                      <a:r>
                        <a:rPr lang="ru-RU" sz="1100" b="1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"Проведение </a:t>
                      </a:r>
                      <a:r>
                        <a:rPr lang="ru-RU" sz="1100" b="1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 по организации отдыха детей в каникулярное время и организация </a:t>
                      </a:r>
                      <a:r>
                        <a:rPr lang="ru-RU" sz="1100" b="1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учебных </a:t>
                      </a:r>
                      <a:r>
                        <a:rPr lang="ru-RU" sz="1100" b="1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сборов"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Организация </a:t>
                      </a:r>
                      <a:r>
                        <a:rPr lang="ru-RU" sz="1100" b="1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обеспечение оздоровления и отдыха детей в каникулярное время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baseline="0" dirty="0" smtClean="0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ru-RU" sz="1100" b="1" i="0" u="none" strike="noStrike" dirty="0" smtClean="0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Региональный </a:t>
                      </a:r>
                      <a:r>
                        <a:rPr lang="ru-RU" sz="1100" b="1" i="0" u="none" strike="noStrike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 </a:t>
                      </a:r>
                      <a:r>
                        <a:rPr lang="ru-RU" sz="1100" b="1" i="0" u="none" strike="noStrike" smtClean="0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"Патриотическое </a:t>
                      </a:r>
                      <a:r>
                        <a:rPr lang="ru-RU" sz="1100" b="1" i="0" u="none" strike="noStrike" dirty="0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воспитание граждан </a:t>
                      </a:r>
                      <a:r>
                        <a:rPr lang="ru-RU" sz="1100" b="1" i="0" u="none" strike="noStrike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Российской </a:t>
                      </a:r>
                      <a:r>
                        <a:rPr lang="ru-RU" sz="1100" b="1" i="0" u="none" strike="noStrike" smtClean="0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Федерации"</a:t>
                      </a:r>
                      <a:endParaRPr lang="ru-RU" sz="1100" b="1" i="0" u="none" strike="noStrike" dirty="0">
                        <a:solidFill>
                          <a:srgbClr val="FF15C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2 009</a:t>
                      </a:r>
                      <a:endParaRPr lang="ru-RU" sz="1100" b="1" i="0" u="none" strike="noStrike" dirty="0">
                        <a:solidFill>
                          <a:srgbClr val="FF15C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2 009</a:t>
                      </a:r>
                      <a:endParaRPr lang="ru-RU" sz="1100" b="1" i="0" u="none" strike="noStrike" dirty="0">
                        <a:solidFill>
                          <a:srgbClr val="FF15C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FF15C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Проведение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мероприятий по обеспечению деятельности советников директора по воспитанию и взаимодействию с детскими общественными объединениями в общеобразовательных организациях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2 009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2 009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baseline="0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Подпрограмма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муниципальной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программы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"Содержание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безопасность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образовательных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учреждений"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75 757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64 860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85,62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Основное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"Проведение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ремонтов, приобретение оборудования и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уплата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74 246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63 349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85,32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на проведение текущего и капитального ремонта в муниципальных бюджетных образовательных учреждениях Псковского района, приобретение оборудования в рамках основного </a:t>
                      </a:r>
                      <a:r>
                        <a:rPr lang="ru-RU" sz="1100" b="0" i="0" u="none" strike="noStrike" baseline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 "Проведение 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ремонтов, приобретение оборудования и </a:t>
                      </a:r>
                      <a:r>
                        <a:rPr lang="ru-RU" sz="1100" b="0" i="0" u="none" strike="noStrike" baseline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уплата налогов" 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муниципальной </a:t>
                      </a:r>
                      <a:r>
                        <a:rPr lang="ru-RU" sz="1100" b="0" i="0" u="none" strike="noStrike" baseline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программы "Развитие 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образования, молодежной политики, физической культуры и спорта в </a:t>
                      </a:r>
                      <a:r>
                        <a:rPr lang="ru-RU" sz="1100" b="0" i="0" u="none" strike="noStrike" baseline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муниципальном образовании"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60 330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52 433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86,91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22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425516" y="1102272"/>
            <a:ext cx="248657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455973" y="6174015"/>
            <a:ext cx="245612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Продолжение таблицы на следующем слайде</a:t>
            </a:r>
            <a:endParaRPr lang="ru-RU" sz="900" b="1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45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034" y="112144"/>
            <a:ext cx="11781766" cy="8382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sz="23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муниципальной программы Псковского </a:t>
            </a:r>
            <a:r>
              <a:rPr lang="ru-RU" sz="2300" b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</a:t>
            </a:r>
            <a:r>
              <a:rPr lang="ru-RU" sz="23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"Развитие </a:t>
            </a:r>
            <a:r>
              <a:rPr lang="ru-RU" sz="23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образования, молодежной политики и физической культуры и спорта в </a:t>
            </a:r>
            <a:r>
              <a:rPr lang="ru-RU" sz="2300" b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Псковском </a:t>
            </a:r>
            <a:r>
              <a:rPr lang="ru-RU" sz="23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районе"</a:t>
            </a:r>
            <a:endParaRPr lang="ru-RU" sz="2300" dirty="0">
              <a:effectLst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3542361"/>
              </p:ext>
            </p:extLst>
          </p:nvPr>
        </p:nvGraphicFramePr>
        <p:xfrm>
          <a:off x="199515" y="1376236"/>
          <a:ext cx="11840308" cy="487489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9214338"/>
                <a:gridCol w="902426"/>
                <a:gridCol w="799337"/>
                <a:gridCol w="924207"/>
              </a:tblGrid>
              <a:tr h="297289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уплату налогов в рамках основного </a:t>
                      </a:r>
                      <a:r>
                        <a:rPr lang="ru-RU" sz="1100" b="1" i="0" u="none" strike="noStrike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 </a:t>
                      </a:r>
                      <a:r>
                        <a:rPr lang="ru-RU" sz="1100" b="1" i="0" u="none" strike="noStrike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"Проведение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ремонтов, приобретение оборудования и </a:t>
                      </a:r>
                      <a:r>
                        <a:rPr lang="ru-RU" sz="1100" b="1" i="0" u="none" strike="noStrike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уплата </a:t>
                      </a:r>
                      <a:r>
                        <a:rPr lang="ru-RU" sz="1100" b="1" i="0" u="none" strike="noStrike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налогов"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муниципальной </a:t>
                      </a:r>
                      <a:r>
                        <a:rPr lang="ru-RU" sz="1100" b="1" i="0" u="none" strike="noStrike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программы </a:t>
                      </a:r>
                      <a:r>
                        <a:rPr lang="ru-RU" sz="1100" b="1" i="0" u="none" strike="noStrike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"Развитие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образования, молодежной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политики,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физической культуры и спорта в </a:t>
                      </a:r>
                      <a:r>
                        <a:rPr lang="ru-RU" sz="1100" b="1" i="0" u="none" strike="noStrike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муниципальном </a:t>
                      </a:r>
                      <a:r>
                        <a:rPr lang="ru-RU" sz="1100" b="1" i="0" u="none" strike="noStrike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образовании"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10 916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10 916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Содействие развитию дошкольного</a:t>
                      </a:r>
                      <a:r>
                        <a:rPr lang="ru-RU" sz="1100" b="1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общего образования Псковской области с использованием современных механизмов и технологий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2 700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Софинансирование расходов на содействие развитию дошкольного и общего образования Псковской области с использованием современных механизмов и технологий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baseline="0" dirty="0" smtClean="0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100" b="1" i="0" u="none" strike="noStrike" dirty="0" smtClean="0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Региональный </a:t>
                      </a:r>
                      <a:r>
                        <a:rPr lang="ru-RU" sz="1100" b="1" i="0" u="none" strike="noStrike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 </a:t>
                      </a:r>
                      <a:r>
                        <a:rPr lang="ru-RU" sz="1100" b="1" i="0" u="none" strike="noStrike" smtClean="0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"Успех каждого ребенка"</a:t>
                      </a:r>
                      <a:endParaRPr lang="ru-RU" sz="1100" b="1" i="0" u="none" strike="noStrike" dirty="0">
                        <a:solidFill>
                          <a:srgbClr val="FF15C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1 511</a:t>
                      </a:r>
                      <a:endParaRPr lang="ru-RU" sz="1100" b="1" i="0" u="none" strike="noStrike" dirty="0">
                        <a:solidFill>
                          <a:srgbClr val="FF15C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1 511</a:t>
                      </a:r>
                      <a:endParaRPr lang="ru-RU" sz="1100" b="1" i="0" u="none" strike="noStrike" dirty="0">
                        <a:solidFill>
                          <a:srgbClr val="FF15C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FF15C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на обновление материально-технической базы для организации учебно-исследовательской, научно-практической, творческой деятельности, занятий физической культурой и спортом в образовательных организациях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1 198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1 142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95,32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Подпрограмма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муниципальной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программы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"Профилактика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безнадзорности и правонарушений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среди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несовершеннолетних"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1 007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995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98,8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Основное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"Образование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обеспечение деятельности комиссии по делам несовершеннолетних и защите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их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выполнение государственных полномочий по образованию и обеспечению деятельности комиссий по делам несовершеннолетних и защите их прав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637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637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Основное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"Профилактическая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работа по предупреждению безнадзорности и правонарушений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среди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несовершеннолетних"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561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505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90,01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Мероприятия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профилактике безнадзорности и правонарушений среди несовершеннолетних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93,08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организацию трудоустройства несовершеннолетних граждан в возрасте от 14 до 18 лет в свободное от учебы время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81,62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Подпрограмма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муниципальной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программы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"Комплексные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меры противодействия злоупотреблению наркотиков и их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незаконному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обороту"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Основное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"Антинаркотическая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на территории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муниципального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Мероприятия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осуществлению антинаркотической пропаганды и антинаркотического просвещения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Подпрограмма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муниципальной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программы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"Развитие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дополнительного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40 971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40 969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Основное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"Дополнительное образование"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40 971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40 969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обеспечение деятельности (оказание услуг) муниципальных учреждений в рамках основного </a:t>
                      </a: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 </a:t>
                      </a:r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"Дополнительное образование"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муниципальной </a:t>
                      </a: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программы </a:t>
                      </a:r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"Развитие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образования, молодежной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политики,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физической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культуры и спорта в </a:t>
                      </a: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муниципальном </a:t>
                      </a:r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образовании"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34 498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34 496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обеспечение государственных гарантий реализации прав на получение общедоступного и бесплатного дошкольного образования в дошкольных образовательных организациях, начального общего, основного общего, среднего общего образования, дополнительного образования детей в общеобразовательных организациях области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5 913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5 913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Субвенции на осуществление органами местного самоуправления отдельных государственных полномочий по предоставлению педагогическим работникам муниципальных образовательных организаций, проживающим и работающим в сельских населенных пунктах, рабочих поселках (поселках городского типа), компенсации расходов на оплату жилых помещений, отопления и освещения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23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425516" y="1085019"/>
            <a:ext cx="248657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455973" y="6285742"/>
            <a:ext cx="245612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Продолжение таблицы на следующем слайде</a:t>
            </a:r>
            <a:endParaRPr lang="ru-RU" sz="900" b="1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34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540" y="146649"/>
            <a:ext cx="11712754" cy="8382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sz="23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муниципальной программы Псковского </a:t>
            </a:r>
            <a:r>
              <a:rPr lang="ru-RU" sz="2300" b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</a:t>
            </a:r>
            <a:r>
              <a:rPr lang="ru-RU" sz="23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"Развитие </a:t>
            </a:r>
            <a:r>
              <a:rPr lang="ru-RU" sz="23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образования, молодежной политики и физической культуры и спорта в </a:t>
            </a:r>
            <a:r>
              <a:rPr lang="ru-RU" sz="2300" b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Псковском </a:t>
            </a:r>
            <a:r>
              <a:rPr lang="ru-RU" sz="23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районе"</a:t>
            </a:r>
            <a:endParaRPr lang="ru-RU" sz="2300" dirty="0">
              <a:effectLst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7229469"/>
              </p:ext>
            </p:extLst>
          </p:nvPr>
        </p:nvGraphicFramePr>
        <p:xfrm>
          <a:off x="233871" y="1407515"/>
          <a:ext cx="11791351" cy="211645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9214338"/>
                <a:gridCol w="902426"/>
                <a:gridCol w="799337"/>
                <a:gridCol w="875250"/>
              </a:tblGrid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реализацию социальных гарантий, предоставляемых педагогическим работникам образовательных учреждений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Подпрограмма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муниципальной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программы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"Развитие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физической культуры, спорта и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молодежной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политики"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7 971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7 966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99,94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Основное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"Развитие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физической культуры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спорта"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6 267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6 263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99,95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Мероприятия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области физической культуры и спорта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6 109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6 105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на обеспечение мер, направленных на привлечение жителей области к регулярным занятиям физической культурой и спортом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Софинансирование по расходам на обеспечение мер, направленных на привлечение жителей области к регулярным занятиям физической культурой и спортом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Основное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"Патриотическое воспитание"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826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825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Мероприятия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патриотической направленности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825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Основное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"Мероприятия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области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молодежной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политики"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878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Мероприятия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области молодежной политики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99,77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  <a:tr h="372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Поощрение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победителей конкурса молодежных </a:t>
                      </a:r>
                      <a:r>
                        <a:rPr lang="ru-RU" sz="1100" b="1" i="0" u="none" strike="noStrike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проектов </a:t>
                      </a:r>
                      <a:r>
                        <a:rPr lang="ru-RU" sz="1100" b="1" i="0" u="none" strike="noStrike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"Есть идея"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Псковском районе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" marR="547" marT="547" marB="0" anchor="ctr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24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290522" y="1085019"/>
            <a:ext cx="248657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59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63902" y="123252"/>
            <a:ext cx="11800936" cy="903292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3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ИСПОЛНЕНИЯ МУНИЦИПАЛЬНОЙ ПРОГРАММЫ ПСКОВСКОГО </a:t>
            </a:r>
            <a:r>
              <a:rPr lang="ru-RU" sz="23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"РАЗВИТИЕ </a:t>
            </a:r>
            <a:r>
              <a:rPr lang="ru-RU" sz="23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ОБРАЗОВАНИЯ, МОЛОДЕЖНОЙ ПОЛИТИКИ И ФИЗИЧЕСКОЙ КУЛЬТУРЫ И СПОРТА В </a:t>
            </a:r>
            <a:r>
              <a:rPr lang="ru-RU" sz="23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ПСКОВСКОМ РАЙОНЕ"</a:t>
            </a:r>
            <a:endParaRPr lang="ru-RU" sz="23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1905026"/>
              </p:ext>
            </p:extLst>
          </p:nvPr>
        </p:nvGraphicFramePr>
        <p:xfrm>
          <a:off x="811988" y="1457912"/>
          <a:ext cx="10950087" cy="33001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25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466575" y="1132189"/>
            <a:ext cx="27254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900" dirty="0">
                <a:cs typeface="Times New Roman" pitchFamily="18" charset="0"/>
              </a:rPr>
              <a:t>Данные в </a:t>
            </a:r>
            <a:r>
              <a:rPr lang="ru-RU" sz="900" dirty="0" smtClean="0">
                <a:cs typeface="Times New Roman" pitchFamily="18" charset="0"/>
              </a:rPr>
              <a:t>таблице </a:t>
            </a:r>
            <a:r>
              <a:rPr lang="ru-RU" sz="900" dirty="0">
                <a:cs typeface="Times New Roman" pitchFamily="18" charset="0"/>
              </a:rPr>
              <a:t>представлены в тыс. рублей</a:t>
            </a:r>
            <a:endParaRPr lang="ru-RU" sz="9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91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F2851B3-C251-43C6-9192-689BD9095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540" y="176319"/>
            <a:ext cx="11671539" cy="677695"/>
          </a:xfr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45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реализации </a:t>
            </a:r>
            <a:r>
              <a:rPr lang="ru-RU" sz="245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муниципальной программы Псковского </a:t>
            </a:r>
            <a:r>
              <a:rPr lang="ru-RU" sz="2450" b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</a:t>
            </a:r>
            <a:r>
              <a:rPr lang="ru-RU" sz="245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"Развитие </a:t>
            </a:r>
            <a:r>
              <a:rPr lang="ru-RU" sz="245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культуры в </a:t>
            </a:r>
            <a:r>
              <a:rPr lang="ru-RU" sz="2450" b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Псковском </a:t>
            </a:r>
            <a:r>
              <a:rPr lang="ru-RU" sz="245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районе"</a:t>
            </a:r>
            <a:endParaRPr lang="ru-RU" sz="245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0151008"/>
              </p:ext>
            </p:extLst>
          </p:nvPr>
        </p:nvGraphicFramePr>
        <p:xfrm>
          <a:off x="377571" y="1322857"/>
          <a:ext cx="11587267" cy="2379648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8973464"/>
                <a:gridCol w="940279"/>
                <a:gridCol w="828136"/>
                <a:gridCol w="845388"/>
              </a:tblGrid>
              <a:tr h="3359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</a:tr>
              <a:tr h="190791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Муниципальная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Псковского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района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"Развитие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культуры в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Псковском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районе"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107 700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106 838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99,20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</a:tr>
              <a:tr h="13802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Подпрограмма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муниципальной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программы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"Развитие культуры"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107 700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106 838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99,20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</a:tr>
              <a:tr h="202398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Основное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"Развитие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библиотечного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дела"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668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668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</a:tr>
              <a:tr h="207034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Компенсация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расходов коммунальных услуг работникам культуры, проживающим и работающим в сельских населенных пунктах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668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668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</a:tr>
              <a:tr h="138022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Основное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"Развитие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системы культурно-досугового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обслуживания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населения"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98 912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98 050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99,13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</a:tr>
              <a:tr h="33179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обеспечение деятельности (оказание услуг) муниципальных учреждений в рамках основного </a:t>
                      </a: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 </a:t>
                      </a:r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"Развитие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системы культурно - досугового </a:t>
                      </a: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обслуживания </a:t>
                      </a:r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населения"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77 882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77 020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98,89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</a:tr>
              <a:tr h="15089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Модернизация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(ремонтные работы, приобретение оборудования) сети муниципальных учреждений культуры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20 173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20 173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</a:tr>
              <a:tr h="172384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обеспечение развития и укрепления материально-технической базы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муниципальных</a:t>
                      </a:r>
                      <a:r>
                        <a:rPr lang="ru-RU" sz="11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домов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культуры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857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857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</a:tr>
              <a:tr h="10786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Региональный </a:t>
                      </a:r>
                      <a:r>
                        <a:rPr lang="ru-RU" sz="1100" b="1" i="0" u="none" strike="noStrike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 </a:t>
                      </a:r>
                      <a:r>
                        <a:rPr lang="ru-RU" sz="1100" b="1" i="0" u="none" strike="noStrike" smtClean="0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"Культурная среда"</a:t>
                      </a:r>
                      <a:endParaRPr lang="ru-RU" sz="1100" b="1" i="0" u="none" strike="noStrike" dirty="0">
                        <a:solidFill>
                          <a:srgbClr val="FF15C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8 120</a:t>
                      </a:r>
                      <a:endParaRPr lang="ru-RU" sz="1100" b="1" i="0" u="none" strike="noStrike" dirty="0">
                        <a:solidFill>
                          <a:srgbClr val="FF15C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8 120</a:t>
                      </a:r>
                      <a:endParaRPr lang="ru-RU" sz="1100" b="1" i="0" u="none" strike="noStrike" dirty="0">
                        <a:solidFill>
                          <a:srgbClr val="FF15C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FF15C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</a:tr>
              <a:tr h="103229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развитие сети учреждений культурно-досугового типа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8 120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8 120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0" marR="5870" marT="5870" marB="0" anchor="ctr"/>
                </a:tc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409D2392-587E-4EBA-8745-F2B3A8843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85890"/>
            <a:ext cx="2743200" cy="365125"/>
          </a:xfrm>
        </p:spPr>
        <p:txBody>
          <a:bodyPr/>
          <a:lstStyle/>
          <a:p>
            <a:fld id="{F203300F-B5E5-4D9E-9381-383162CC59FB}" type="slidenum">
              <a:rPr lang="ru-RU" smtClean="0"/>
              <a:pPr/>
              <a:t>26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156278" y="1092025"/>
            <a:ext cx="27254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522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02366" y="189536"/>
            <a:ext cx="11543323" cy="819755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ИСПОЛНЕНИЯ МУНИЦИПАЛЬНОЙ ПРОГРАММЫ ПСКОВСКОГО </a:t>
            </a:r>
            <a:r>
              <a:rPr lang="ru-RU" sz="24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"РАЗВИТИЕ </a:t>
            </a:r>
            <a:r>
              <a:rPr lang="ru-RU" sz="24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КУЛЬТУРЫ В </a:t>
            </a:r>
            <a:r>
              <a:rPr lang="ru-RU" sz="24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ПСКОВСКОМ РАЙОНЕ"</a:t>
            </a:r>
            <a:endParaRPr lang="ru-RU" sz="24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85150"/>
              </p:ext>
            </p:extLst>
          </p:nvPr>
        </p:nvGraphicFramePr>
        <p:xfrm>
          <a:off x="1509623" y="1349898"/>
          <a:ext cx="9647380" cy="34750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27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993879" y="1119066"/>
            <a:ext cx="274145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900" dirty="0">
                <a:cs typeface="Times New Roman" pitchFamily="18" charset="0"/>
              </a:rPr>
              <a:t>Данные в </a:t>
            </a:r>
            <a:r>
              <a:rPr lang="ru-RU" sz="900" dirty="0" smtClean="0">
                <a:cs typeface="Times New Roman" pitchFamily="18" charset="0"/>
              </a:rPr>
              <a:t>графике </a:t>
            </a:r>
            <a:r>
              <a:rPr lang="ru-RU" sz="900" dirty="0">
                <a:cs typeface="Times New Roman" pitchFamily="18" charset="0"/>
              </a:rPr>
              <a:t>представлены в тыс. рублей</a:t>
            </a:r>
            <a:endParaRPr lang="ru-RU" sz="9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34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F2851B3-C251-43C6-9192-689BD9095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636" y="129396"/>
            <a:ext cx="11717587" cy="995742"/>
          </a:xfr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реализации </a:t>
            </a:r>
            <a:r>
              <a:rPr lang="ru-RU" sz="20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муниципальной </a:t>
            </a:r>
            <a:r>
              <a:rPr lang="ru-RU" sz="20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"Содействие </a:t>
            </a:r>
            <a:r>
              <a:rPr lang="ru-RU" sz="20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экономическому развитию и инвестиционной привлекательности </a:t>
            </a:r>
            <a:r>
              <a:rPr lang="ru-RU" sz="2000" b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Псковского </a:t>
            </a:r>
            <a:r>
              <a:rPr lang="ru-RU" sz="20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района"</a:t>
            </a:r>
            <a:endParaRPr lang="ru-RU" sz="20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678073"/>
              </p:ext>
            </p:extLst>
          </p:nvPr>
        </p:nvGraphicFramePr>
        <p:xfrm>
          <a:off x="289168" y="1471744"/>
          <a:ext cx="11667042" cy="40566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48611"/>
                <a:gridCol w="929004"/>
                <a:gridCol w="952824"/>
                <a:gridCol w="836603"/>
              </a:tblGrid>
              <a:tr h="2093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2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  <a:r>
                        <a:rPr lang="ru-RU" sz="1200" b="1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2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2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</a:tr>
              <a:tr h="18839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Муниципальная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"Содействие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экономическому развитию и инвестиционной привлекательности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Псковского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района"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6 414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6 005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93,62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</a:tr>
              <a:tr h="18757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baseline="0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Подпрограмма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муниципальной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программы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"Развитие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поддержка малого и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среднего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предпринимательства"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99,29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</a:tr>
              <a:tr h="16412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baseline="0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Основное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"Развитие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поддержка малого и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среднего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предпринимательства"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99,29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</a:tr>
              <a:tr h="17975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Организация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информационных и выставочно-ярмарочных мероприятий для субъектов малого и среднего предпринимательства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</a:tr>
              <a:tr h="17975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на исполнение органами местного самоуправления отдельных</a:t>
                      </a:r>
                      <a:r>
                        <a:rPr lang="ru-RU" sz="1100" b="1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государственных полномочий по формированию торгового реестра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</a:tr>
              <a:tr h="171939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мероприятия в рамках международного </a:t>
                      </a:r>
                      <a:r>
                        <a:rPr lang="ru-RU" sz="1100" b="1" i="0" u="none" strike="noStrike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проекта </a:t>
                      </a:r>
                      <a:r>
                        <a:rPr lang="ru-RU" sz="1100" b="1" i="0" u="none" strike="noStrike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"От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увлечения </a:t>
                      </a:r>
                      <a:r>
                        <a:rPr lang="ru-RU" sz="1100" b="1" i="0" u="none" strike="noStrike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</a:t>
                      </a:r>
                      <a:r>
                        <a:rPr lang="ru-RU" sz="1100" b="1" i="0" u="none" strike="noStrike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бизнесу"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100" b="1" i="0" u="none" strike="noStrike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МП </a:t>
                      </a:r>
                      <a:r>
                        <a:rPr lang="ru-RU" sz="1100" b="1" i="0" u="none" strike="noStrike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"Россия – Латвия")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</a:tr>
              <a:tr h="156308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Подпрограмма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муниципальной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программы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"Развитие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сельского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хозяйства"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6 273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5 865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93,50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</a:tr>
              <a:tr h="14527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Основное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"Развитие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поддержка отрасли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сельского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хозяйства"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5 707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5 353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93,80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</a:tr>
              <a:tr h="14527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Подведение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итогов сельскохозяйственного года, подготовка и проведение мероприятий, посвященных профессиональному </a:t>
                      </a:r>
                      <a:r>
                        <a:rPr lang="ru-RU" sz="1100" b="1" i="0" u="none" strike="noStrike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празднику </a:t>
                      </a:r>
                      <a:r>
                        <a:rPr lang="ru-RU" sz="1100" b="1" i="0" u="none" strike="noStrike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"День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работника сельского хозяйства и </a:t>
                      </a:r>
                      <a:r>
                        <a:rPr lang="ru-RU" sz="1100" b="1" i="0" u="none" strike="noStrike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перерабатывающей </a:t>
                      </a:r>
                      <a:r>
                        <a:rPr lang="ru-RU" sz="1100" b="1" i="0" u="none" strike="noStrike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промышленности"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</a:tr>
              <a:tr h="156308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Проведение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сельскохозяйственной ярмарки, конкурса лучшего по профессии и привлечение молодых специалистов в агропромышленный комплекс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77,17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</a:tr>
              <a:tr h="156308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Мероприятия в рамках основного </a:t>
                      </a:r>
                      <a:r>
                        <a:rPr lang="ru-RU" sz="1100" b="1" i="0" u="none" strike="noStrike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 "Развитие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поддержка отрасли </a:t>
                      </a:r>
                      <a:r>
                        <a:rPr lang="ru-RU" sz="1100" b="1" i="0" u="none" strike="noStrike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сельского хозяйства"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</a:tr>
              <a:tr h="29055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Реализация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комплекса мероприятий по ликвидации очагов сорного растения борщевик Сосновского на землях населенных пунктов, находящихся в муниципальной собственности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4 766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4 446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93,30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</a:tr>
              <a:tr h="301442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Софинансирование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расходов на реализацию комплекса мероприятий по ликвидации очагов сорного растения борщевик Сосновского на землях населенных пунктов, находящихся в муниципальной собственности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</a:tr>
              <a:tr h="82902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Основное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"Отлов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содержание животных (собак)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владельцев"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566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512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90,48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</a:tr>
              <a:tr h="16186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выполнение отдельных государственных полномочий по организации мероприятий при осуществлении деятельности по обращению с животными без владельцев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90,48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58" marR="3358" marT="3358" marB="0" anchor="ctr">
                    <a:noFill/>
                  </a:tcPr>
                </a:tc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409D2392-587E-4EBA-8745-F2B3A8843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85890"/>
            <a:ext cx="2743200" cy="365125"/>
          </a:xfrm>
        </p:spPr>
        <p:txBody>
          <a:bodyPr/>
          <a:lstStyle/>
          <a:p>
            <a:fld id="{F203300F-B5E5-4D9E-9381-383162CC59FB}" type="slidenum">
              <a:rPr lang="ru-RU" smtClean="0"/>
              <a:pPr/>
              <a:t>28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047379" y="1125138"/>
            <a:ext cx="27254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22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49775" y="138071"/>
            <a:ext cx="11649568" cy="862593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2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ИСПОЛНЕНИЯ МУНИЦИПАЛЬНОЙ </a:t>
            </a:r>
            <a:r>
              <a:rPr lang="ru-RU" sz="22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"СОДЕЙСТВИЕ </a:t>
            </a:r>
            <a:r>
              <a:rPr lang="ru-RU" sz="22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ЭКОНОМИЧЕСКОМУ РАЗВИТИЮ И ИНВЕСТИЦИОННОЙ ПРИВЛЕКАТЕЛЬНОСТИ </a:t>
            </a:r>
            <a:r>
              <a:rPr lang="ru-RU" sz="22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ПСКОВСКОГО РАЙОНА"</a:t>
            </a:r>
            <a:r>
              <a:rPr lang="ru-RU" sz="2200" b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2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2024309"/>
              </p:ext>
            </p:extLst>
          </p:nvPr>
        </p:nvGraphicFramePr>
        <p:xfrm>
          <a:off x="920076" y="1424316"/>
          <a:ext cx="10483267" cy="34750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29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963814" y="1120041"/>
            <a:ext cx="274145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</a:t>
            </a:r>
            <a:r>
              <a:rPr lang="ru-RU" sz="900" dirty="0" smtClean="0">
                <a:solidFill>
                  <a:prstClr val="black"/>
                </a:solidFill>
                <a:cs typeface="Times New Roman" pitchFamily="18" charset="0"/>
              </a:rPr>
              <a:t>графике </a:t>
            </a:r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84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Прямоугольник 1"/>
          <p:cNvSpPr>
            <a:spLocks noChangeArrowheads="1"/>
          </p:cNvSpPr>
          <p:nvPr/>
        </p:nvSpPr>
        <p:spPr bwMode="auto">
          <a:xfrm>
            <a:off x="146648" y="242307"/>
            <a:ext cx="11826815" cy="5444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</a:pPr>
            <a:r>
              <a:rPr lang="ru-RU" sz="26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ОСНОВНЫЕ ПОНЯТИЯ, ИСПОЛЬЗУЕМЫЕ В БЮДЖЕТНОМ ПРОЦЕССЕ</a:t>
            </a:r>
            <a:endParaRPr lang="ru-RU" sz="2600" b="1" dirty="0">
              <a:solidFill>
                <a:srgbClr val="00B05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3536" y="966479"/>
            <a:ext cx="11816129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rgbClr val="FF0000"/>
                </a:solidFill>
              </a:rPr>
              <a:t>Бюджет</a:t>
            </a:r>
            <a:r>
              <a:rPr lang="ru-RU" sz="1200" dirty="0"/>
              <a:t> </a:t>
            </a:r>
          </a:p>
          <a:p>
            <a:pPr algn="ctr"/>
            <a:r>
              <a:rPr lang="ru-RU" sz="1200" dirty="0" smtClean="0"/>
              <a:t>форма </a:t>
            </a:r>
            <a:r>
              <a:rPr lang="ru-RU" sz="1200" dirty="0"/>
              <a:t>образования и расходования денежных средств, предназначенных для финансового обеспечения задач и функций государства и местного </a:t>
            </a:r>
            <a:r>
              <a:rPr lang="ru-RU" sz="1200" dirty="0" smtClean="0"/>
              <a:t>самоуправления</a:t>
            </a:r>
          </a:p>
          <a:p>
            <a:pPr algn="ctr"/>
            <a:r>
              <a:rPr lang="ru-RU" sz="1200" b="1" dirty="0" smtClean="0">
                <a:solidFill>
                  <a:srgbClr val="FF0000"/>
                </a:solidFill>
              </a:rPr>
              <a:t>Бюджетная система</a:t>
            </a:r>
            <a:endParaRPr lang="ru-RU" sz="1200" dirty="0">
              <a:solidFill>
                <a:srgbClr val="FF0000"/>
              </a:solidFill>
            </a:endParaRPr>
          </a:p>
          <a:p>
            <a:pPr algn="ctr"/>
            <a:r>
              <a:rPr lang="ru-RU" sz="1200" dirty="0" smtClean="0"/>
              <a:t>основанная </a:t>
            </a:r>
            <a:r>
              <a:rPr lang="ru-RU" sz="1200" dirty="0"/>
              <a:t>на экономических отношениях и государственном устройстве Российской Федерации, регулируемая законодательством Российской Федерации совокупность федерального бюджета, бюджетов субъектов Российской Федерации, местных бюджетов и бюджетов государственных внебюджетных фондов</a:t>
            </a:r>
          </a:p>
          <a:p>
            <a:pPr algn="ctr"/>
            <a:r>
              <a:rPr lang="ru-RU" sz="1200" b="1" dirty="0">
                <a:solidFill>
                  <a:srgbClr val="FF0000"/>
                </a:solidFill>
              </a:rPr>
              <a:t>Текущий финансовый год </a:t>
            </a:r>
            <a:endParaRPr lang="ru-RU" sz="1200" dirty="0"/>
          </a:p>
          <a:p>
            <a:pPr algn="ctr"/>
            <a:r>
              <a:rPr lang="ru-RU" sz="1200" dirty="0" smtClean="0"/>
              <a:t>год</a:t>
            </a:r>
            <a:r>
              <a:rPr lang="ru-RU" sz="1200" dirty="0"/>
              <a:t>, в котором осуществляется исполнение бюджета, составление и рассмотрение проекта бюджета на очередной финансовый год и плановый период</a:t>
            </a:r>
          </a:p>
          <a:p>
            <a:pPr algn="ctr"/>
            <a:r>
              <a:rPr lang="ru-RU" sz="1200" b="1" dirty="0">
                <a:solidFill>
                  <a:srgbClr val="FF0000"/>
                </a:solidFill>
              </a:rPr>
              <a:t>Очередной финансовый </a:t>
            </a:r>
            <a:r>
              <a:rPr lang="ru-RU" sz="1200" b="1" dirty="0" smtClean="0">
                <a:solidFill>
                  <a:srgbClr val="FF0000"/>
                </a:solidFill>
              </a:rPr>
              <a:t>год</a:t>
            </a:r>
          </a:p>
          <a:p>
            <a:pPr algn="ctr"/>
            <a:r>
              <a:rPr lang="ru-RU" sz="1200" dirty="0" smtClean="0"/>
              <a:t>год</a:t>
            </a:r>
            <a:r>
              <a:rPr lang="ru-RU" sz="1200" dirty="0"/>
              <a:t>, следующий за текущим финансовым годом</a:t>
            </a:r>
          </a:p>
          <a:p>
            <a:pPr algn="ctr"/>
            <a:r>
              <a:rPr lang="ru-RU" sz="1200" b="1" dirty="0">
                <a:solidFill>
                  <a:srgbClr val="FF0000"/>
                </a:solidFill>
              </a:rPr>
              <a:t>Плановый </a:t>
            </a:r>
            <a:r>
              <a:rPr lang="ru-RU" sz="1200" b="1" dirty="0" smtClean="0">
                <a:solidFill>
                  <a:srgbClr val="FF0000"/>
                </a:solidFill>
              </a:rPr>
              <a:t>период</a:t>
            </a:r>
          </a:p>
          <a:p>
            <a:pPr algn="ctr"/>
            <a:r>
              <a:rPr lang="ru-RU" sz="1200" dirty="0" smtClean="0"/>
              <a:t>два </a:t>
            </a:r>
            <a:r>
              <a:rPr lang="ru-RU" sz="1200" dirty="0"/>
              <a:t>финансовых года, следующие за очередным финансовым годом</a:t>
            </a:r>
          </a:p>
          <a:p>
            <a:pPr algn="ctr"/>
            <a:r>
              <a:rPr lang="ru-RU" sz="1200" b="1" dirty="0">
                <a:solidFill>
                  <a:srgbClr val="FF0000"/>
                </a:solidFill>
              </a:rPr>
              <a:t>Отчетный финансовый </a:t>
            </a:r>
            <a:r>
              <a:rPr lang="ru-RU" sz="1200" b="1" dirty="0" smtClean="0">
                <a:solidFill>
                  <a:srgbClr val="FF0000"/>
                </a:solidFill>
              </a:rPr>
              <a:t>год</a:t>
            </a:r>
            <a:endParaRPr lang="ru-RU" sz="1200" dirty="0">
              <a:solidFill>
                <a:srgbClr val="FF0000"/>
              </a:solidFill>
            </a:endParaRPr>
          </a:p>
          <a:p>
            <a:pPr algn="ctr"/>
            <a:r>
              <a:rPr lang="ru-RU" sz="1200" dirty="0" smtClean="0"/>
              <a:t>год</a:t>
            </a:r>
            <a:r>
              <a:rPr lang="ru-RU" sz="1200" dirty="0"/>
              <a:t>, предшествующий текущему финансовому году</a:t>
            </a:r>
          </a:p>
          <a:p>
            <a:pPr algn="ctr"/>
            <a:r>
              <a:rPr lang="ru-RU" sz="1200" b="1" dirty="0">
                <a:solidFill>
                  <a:srgbClr val="FF0000"/>
                </a:solidFill>
              </a:rPr>
              <a:t>Доходы </a:t>
            </a:r>
            <a:r>
              <a:rPr lang="ru-RU" sz="1200" b="1" dirty="0" smtClean="0">
                <a:solidFill>
                  <a:srgbClr val="FF0000"/>
                </a:solidFill>
              </a:rPr>
              <a:t>бюджета</a:t>
            </a:r>
          </a:p>
          <a:p>
            <a:pPr algn="ctr"/>
            <a:r>
              <a:rPr lang="ru-RU" sz="1200" dirty="0" smtClean="0"/>
              <a:t>поступающие </a:t>
            </a:r>
            <a:r>
              <a:rPr lang="ru-RU" sz="1200" dirty="0"/>
              <a:t>в бюджет денежные средства</a:t>
            </a:r>
          </a:p>
          <a:p>
            <a:pPr algn="ctr"/>
            <a:r>
              <a:rPr lang="ru-RU" sz="1200" b="1" dirty="0">
                <a:solidFill>
                  <a:srgbClr val="FF0000"/>
                </a:solidFill>
              </a:rPr>
              <a:t>Расходы </a:t>
            </a:r>
            <a:r>
              <a:rPr lang="ru-RU" sz="1200" b="1" dirty="0" smtClean="0">
                <a:solidFill>
                  <a:srgbClr val="FF0000"/>
                </a:solidFill>
              </a:rPr>
              <a:t>бюджета</a:t>
            </a:r>
          </a:p>
          <a:p>
            <a:pPr algn="ctr"/>
            <a:r>
              <a:rPr lang="ru-RU" sz="1200" dirty="0" smtClean="0"/>
              <a:t>выплачиваемые </a:t>
            </a:r>
            <a:r>
              <a:rPr lang="ru-RU" sz="1200" dirty="0"/>
              <a:t>из бюджета денежные средства</a:t>
            </a:r>
          </a:p>
          <a:p>
            <a:pPr algn="ctr"/>
            <a:r>
              <a:rPr lang="ru-RU" sz="1200" b="1" dirty="0">
                <a:solidFill>
                  <a:srgbClr val="FF0000"/>
                </a:solidFill>
              </a:rPr>
              <a:t>Дефицит </a:t>
            </a:r>
            <a:r>
              <a:rPr lang="ru-RU" sz="1200" b="1" dirty="0" smtClean="0">
                <a:solidFill>
                  <a:srgbClr val="FF0000"/>
                </a:solidFill>
              </a:rPr>
              <a:t>бюджета</a:t>
            </a:r>
          </a:p>
          <a:p>
            <a:pPr algn="ctr"/>
            <a:r>
              <a:rPr lang="ru-RU" sz="1200" dirty="0" smtClean="0"/>
              <a:t>превышение </a:t>
            </a:r>
            <a:r>
              <a:rPr lang="ru-RU" sz="1200" dirty="0"/>
              <a:t>расходов бюджета над его доходами</a:t>
            </a:r>
          </a:p>
          <a:p>
            <a:pPr algn="ctr"/>
            <a:r>
              <a:rPr lang="ru-RU" sz="1200" b="1" dirty="0">
                <a:solidFill>
                  <a:srgbClr val="FF0000"/>
                </a:solidFill>
              </a:rPr>
              <a:t>Профицит </a:t>
            </a:r>
            <a:r>
              <a:rPr lang="ru-RU" sz="1200" b="1" dirty="0" smtClean="0">
                <a:solidFill>
                  <a:srgbClr val="FF0000"/>
                </a:solidFill>
              </a:rPr>
              <a:t>бюджета</a:t>
            </a:r>
          </a:p>
          <a:p>
            <a:pPr algn="ctr"/>
            <a:r>
              <a:rPr lang="ru-RU" sz="1200" dirty="0" smtClean="0"/>
              <a:t>превышение </a:t>
            </a:r>
            <a:r>
              <a:rPr lang="ru-RU" sz="1200" dirty="0"/>
              <a:t>доходов бюджета над его расходами</a:t>
            </a:r>
          </a:p>
          <a:p>
            <a:pPr algn="ctr"/>
            <a:r>
              <a:rPr lang="ru-RU" sz="1200" b="1" dirty="0">
                <a:solidFill>
                  <a:srgbClr val="FF0000"/>
                </a:solidFill>
              </a:rPr>
              <a:t>Сводная бюджетная </a:t>
            </a:r>
            <a:r>
              <a:rPr lang="ru-RU" sz="1200" b="1" dirty="0" smtClean="0">
                <a:solidFill>
                  <a:srgbClr val="FF0000"/>
                </a:solidFill>
              </a:rPr>
              <a:t>роспись</a:t>
            </a:r>
          </a:p>
          <a:p>
            <a:pPr algn="ctr"/>
            <a:r>
              <a:rPr lang="ru-RU" sz="1200" dirty="0" smtClean="0"/>
              <a:t>документ</a:t>
            </a:r>
            <a:r>
              <a:rPr lang="ru-RU" sz="1200" dirty="0"/>
              <a:t>, который составляется и ведется финансовым органом в целях организации исполнения бюджета по расходам бюджета и источникам финансирования дефицита бюджета </a:t>
            </a:r>
          </a:p>
          <a:p>
            <a:pPr algn="ctr"/>
            <a:r>
              <a:rPr lang="ru-RU" sz="1200" b="1" dirty="0">
                <a:solidFill>
                  <a:srgbClr val="FF0000"/>
                </a:solidFill>
              </a:rPr>
              <a:t>Бюджетная </a:t>
            </a:r>
            <a:r>
              <a:rPr lang="ru-RU" sz="1200" b="1" dirty="0" smtClean="0">
                <a:solidFill>
                  <a:srgbClr val="FF0000"/>
                </a:solidFill>
              </a:rPr>
              <a:t>роспись</a:t>
            </a:r>
            <a:endParaRPr lang="ru-RU" sz="1200" dirty="0"/>
          </a:p>
          <a:p>
            <a:pPr algn="ctr"/>
            <a:r>
              <a:rPr lang="ru-RU" sz="1200" dirty="0" smtClean="0"/>
              <a:t>документ</a:t>
            </a:r>
            <a:r>
              <a:rPr lang="ru-RU" sz="1200" dirty="0"/>
              <a:t>, который составляется и ведется главным распорядителем бюджетных средств (главным администратором источников финансирования дефицита бюджета) в целях исполнения бюджета по расходам (источникам финансирования дефицита бюджета</a:t>
            </a:r>
            <a:r>
              <a:rPr lang="ru-RU" sz="1200" dirty="0" smtClean="0"/>
              <a:t>)</a:t>
            </a:r>
            <a:endParaRPr lang="ru-RU" sz="1200" dirty="0"/>
          </a:p>
        </p:txBody>
      </p:sp>
      <p:sp>
        <p:nvSpPr>
          <p:cNvPr id="2" name="Номер слайда 1">
            <a:extLst>
              <a:ext uri="{FF2B5EF4-FFF2-40B4-BE49-F238E27FC236}">
                <a16:creationId xmlns="" xmlns:a16="http://schemas.microsoft.com/office/drawing/2014/main" id="{C8190882-173B-410D-A1ED-3C1EACE89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9975" y="6492875"/>
            <a:ext cx="1312025" cy="365125"/>
          </a:xfrm>
        </p:spPr>
        <p:txBody>
          <a:bodyPr/>
          <a:lstStyle/>
          <a:p>
            <a:pPr algn="ctr"/>
            <a:fld id="{F203300F-B5E5-4D9E-9381-383162CC59FB}" type="slidenum">
              <a:rPr lang="ru-RU" smtClean="0">
                <a:solidFill>
                  <a:schemeClr val="accent6">
                    <a:lumMod val="50000"/>
                  </a:schemeClr>
                </a:solidFill>
              </a:rPr>
              <a:pPr algn="ctr"/>
              <a:t>3</a:t>
            </a:fld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F2851B3-C251-43C6-9192-689BD9095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820" y="120770"/>
            <a:ext cx="11665017" cy="1017917"/>
          </a:xfr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2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реализации муниципальной программы Псковского </a:t>
            </a:r>
            <a:r>
              <a:rPr lang="ru-RU" sz="2200" b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</a:t>
            </a:r>
            <a:r>
              <a:rPr lang="ru-RU" sz="22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"Обеспечение </a:t>
            </a:r>
            <a:r>
              <a:rPr lang="ru-RU" sz="22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 граждан на территории </a:t>
            </a:r>
            <a:r>
              <a:rPr lang="ru-RU" sz="2200" b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Псковского </a:t>
            </a:r>
            <a:r>
              <a:rPr lang="ru-RU" sz="22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района"</a:t>
            </a:r>
            <a:endParaRPr lang="ru-RU" sz="22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3780612"/>
              </p:ext>
            </p:extLst>
          </p:nvPr>
        </p:nvGraphicFramePr>
        <p:xfrm>
          <a:off x="390769" y="1577044"/>
          <a:ext cx="11591322" cy="38656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25759"/>
                <a:gridCol w="983412"/>
                <a:gridCol w="836762"/>
                <a:gridCol w="845389"/>
              </a:tblGrid>
              <a:tr h="13557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  <a:r>
                        <a:rPr lang="ru-RU" sz="1200" b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</a:tr>
              <a:tr h="18813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Муниципальная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Псковского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района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"Обеспечение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безопасности граждан на территории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Псковского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района"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4 816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3 583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74,39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</a:tr>
              <a:tr h="17816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Подпрограмма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муниципальной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программы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"Пожарная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безопасность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обеспечение</a:t>
                      </a:r>
                      <a:r>
                        <a:rPr lang="ru-RU" sz="1100" b="1" i="0" u="none" strike="noStrike" baseline="0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безопасности бесхозяйных и находящихся в муниципальной собственности гидротехнических сооружений, гражданская </a:t>
                      </a:r>
                      <a:r>
                        <a:rPr lang="ru-RU" sz="1100" b="1" i="0" u="none" strike="noStrike" baseline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оборона района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2 062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1 032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50,03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</a:tr>
              <a:tr h="9406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Основное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"Обеспечение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первичных мер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пожарной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безопасности"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</a:tr>
              <a:tr h="18813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реализацию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комплекса процессных </a:t>
                      </a:r>
                      <a:r>
                        <a:rPr lang="ru-RU" sz="1100" b="1" i="0" u="none" strike="noStrike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мероприятий "Обеспечение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пожарной безопасности в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исполнительных органах Псковской области и муниципальных образованиях </a:t>
                      </a:r>
                      <a:r>
                        <a:rPr lang="ru-RU" sz="1100" b="1" i="0" u="none" strike="noStrike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Псковской области"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</a:tr>
              <a:tr h="18813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Софинансирование расходов на реализацию комплекса процессных </a:t>
                      </a:r>
                      <a:r>
                        <a:rPr lang="ru-RU" sz="1100" b="1" i="0" u="none" strike="noStrike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мероприятий "Обеспечение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пожарной безопасности в исполнительных органах Псковской области и муниципальных образованиях </a:t>
                      </a:r>
                      <a:r>
                        <a:rPr lang="ru-RU" sz="1100" b="1" i="0" u="none" strike="noStrike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Псковской области"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</a:tr>
              <a:tr h="135145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Основное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"Обеспечение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 по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гражданской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обороне"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1 005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1 004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99,99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</a:tr>
              <a:tr h="9406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Мероприятия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гражданской обороне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1 005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1 004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99,99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</a:tr>
              <a:tr h="9406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Основное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"Обеспечение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безопасности бесхозяйных и находящихся в муниципальной</a:t>
                      </a:r>
                      <a:r>
                        <a:rPr lang="ru-RU" sz="1100" b="1" i="0" u="none" strike="noStrike" baseline="0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собственности </a:t>
                      </a:r>
                      <a:r>
                        <a:rPr lang="ru-RU" sz="1100" b="1" i="0" u="none" strike="noStrike" baseline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гидротехнических сооружений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1 030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</a:tr>
              <a:tr h="9406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Расходы на реализацию мероприятий по</a:t>
                      </a:r>
                      <a:r>
                        <a:rPr lang="ru-RU" sz="1100" b="1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обеспечению безопасности гидротехнических сооружений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1 030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</a:tr>
              <a:tr h="9406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Подпрограмма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муниципальной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программы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"Профилактика правонарушений"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2 754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2 551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92,63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</a:tr>
              <a:tr h="14110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Основное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"Профилактика правонарушений"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2 754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2 551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92,63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</a:tr>
              <a:tr h="9406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Проведение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мероприятий по профилактике правонарушений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2 319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2 314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99,76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</a:tr>
              <a:tr h="9406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реализацию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мероприятий в рамках комплекса процессных </a:t>
                      </a:r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мероприятий "Развитие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совершенствование института добровольных </a:t>
                      </a:r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народных дружин"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235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54,53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</a:tr>
              <a:tr h="18985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Софинансирование расходов на реализацию мероприятий в рамках комплекса процессных </a:t>
                      </a:r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мероприятий "Развитие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совершенствование института добровольных </a:t>
                      </a:r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народных дружин"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54,53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67" marR="2767" marT="2767" marB="0" anchor="ctr">
                    <a:noFill/>
                  </a:tcPr>
                </a:tc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409D2392-587E-4EBA-8745-F2B3A8843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85890"/>
            <a:ext cx="2743200" cy="365125"/>
          </a:xfrm>
        </p:spPr>
        <p:txBody>
          <a:bodyPr/>
          <a:lstStyle/>
          <a:p>
            <a:fld id="{F203300F-B5E5-4D9E-9381-383162CC59FB}" type="slidenum">
              <a:rPr lang="ru-RU" smtClean="0"/>
              <a:pPr/>
              <a:t>30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078642" y="1317032"/>
            <a:ext cx="27254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66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07034" y="125392"/>
            <a:ext cx="11800936" cy="875272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1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ИСПОЛНЕНИЯ МУНИЦИПАЛЬНОЙ ПРОГРАММЫ ПСКОВСКОГО </a:t>
            </a:r>
            <a:r>
              <a:rPr lang="ru-RU" sz="21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"ОБЕСПЕЧЕНИЕ </a:t>
            </a:r>
            <a:r>
              <a:rPr lang="ru-RU" sz="21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 ГРАЖДАН НА ТЕРРИТОРИИ </a:t>
            </a:r>
            <a:r>
              <a:rPr lang="ru-RU" sz="21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ПСКОВСКОГО РАЙОНА"</a:t>
            </a:r>
            <a:endParaRPr lang="ru-RU" sz="21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5189143"/>
              </p:ext>
            </p:extLst>
          </p:nvPr>
        </p:nvGraphicFramePr>
        <p:xfrm>
          <a:off x="1067759" y="1514267"/>
          <a:ext cx="10589846" cy="3768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31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171658" y="1139801"/>
            <a:ext cx="274145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</a:t>
            </a:r>
            <a:r>
              <a:rPr lang="ru-RU" sz="900" dirty="0" smtClean="0">
                <a:solidFill>
                  <a:prstClr val="black"/>
                </a:solidFill>
                <a:cs typeface="Times New Roman" pitchFamily="18" charset="0"/>
              </a:rPr>
              <a:t>графике </a:t>
            </a:r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267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F2851B3-C251-43C6-9192-689BD9095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957" y="138022"/>
            <a:ext cx="11715262" cy="888521"/>
          </a:xfr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3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реализации муниципальной программы Псковского </a:t>
            </a:r>
            <a:r>
              <a:rPr lang="ru-RU" sz="2300" b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</a:t>
            </a:r>
            <a:r>
              <a:rPr lang="ru-RU" sz="23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"Комплексное </a:t>
            </a:r>
            <a:r>
              <a:rPr lang="ru-RU" sz="23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систем коммунальной инфраструктуры и благоустройства </a:t>
            </a:r>
            <a:r>
              <a:rPr lang="ru-RU" sz="2300" b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Псковского </a:t>
            </a:r>
            <a:r>
              <a:rPr lang="ru-RU" sz="23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района"</a:t>
            </a:r>
            <a:endParaRPr lang="ru-RU" sz="23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1725967"/>
              </p:ext>
            </p:extLst>
          </p:nvPr>
        </p:nvGraphicFramePr>
        <p:xfrm>
          <a:off x="176176" y="1354430"/>
          <a:ext cx="11869946" cy="43868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04384"/>
                <a:gridCol w="940279"/>
                <a:gridCol w="810883"/>
                <a:gridCol w="914400"/>
              </a:tblGrid>
              <a:tr h="9527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  <a:r>
                        <a:rPr lang="ru-RU" sz="12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13001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Муниципальная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Псковского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района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"Комплексное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систем коммунальной инфраструктуры и благоустройства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Псковского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района"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84 982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59 997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70,60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13001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Подпрограмма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муниципальной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программы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"Комплексное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систем коммунальной инфраструктуры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муниципального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56 929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38 078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66,89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104011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Основное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"Комплексное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систем коммунальной инфраструктуры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муниципального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55 662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36 812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66,13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5200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Осуществление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расходов по оплате взносов на капитальный ремонт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3 821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3 821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5200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Осуществление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расходов по содержанию имущества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4 502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4 339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96,39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208021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Субсидия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муниципальному унитарному </a:t>
                      </a: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предприятию </a:t>
                      </a:r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"Колхоз </a:t>
                      </a: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имени </a:t>
                      </a:r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"Залита"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возмещение недополученных доходов и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(или) возмещение недополученных доходов и (или) финансового обеспечения (возмещения)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затрат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связи с оказанием услуг по откачке и вывозу жидких бытовых отходов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92,90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104011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Субсидия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муниципальному унитарному </a:t>
                      </a: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предприятию </a:t>
                      </a:r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"Колхоз имени "Залита"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возмещение недополученных доходов и (или) финансовое обеспечение затрат в связи с оказанием услуг по водоснабжению и водоотведению населению Псковского района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15 638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15 547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99,42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104011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Совершенствование материально-технической</a:t>
                      </a:r>
                      <a:r>
                        <a:rPr lang="ru-RU" sz="1100" b="1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базы муниципальных унитарных предприятий в целях своевременного и качественного предоставления услуг в сфере коммунального хозяйства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10 000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15601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Организация в границах района электро-, тепло-,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газо- и водоснабжения населения, водоотведения, снабжения населения топливом в пределах полномочий,  установленных законодательством Российской Федерации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3 702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3 700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15601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Расходы, направленные на мероприятия по вывозу несанкционированных свалок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4 000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1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182019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развитие институтов территориального общественного самоуправления и поддержку проектов местных инициатив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(Улучшение дренажной системы на территории </a:t>
                      </a:r>
                      <a:r>
                        <a:rPr lang="ru-RU" sz="1100" b="1" i="0" u="none" strike="noStrike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ТОС </a:t>
                      </a:r>
                      <a:r>
                        <a:rPr lang="ru-RU" sz="1100" b="1" i="0" u="none" strike="noStrike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"Борисов ручей«)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386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386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208021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строительство, реконструкцию, капитальный ремонт и техническое перевооружение объектов коммунальной инфраструктуры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9 654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4 421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45,80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78008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разработку проектно-сметной документации на строительство станции очистки питьевой воды в рамках международного </a:t>
                      </a:r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проекта </a:t>
                      </a:r>
                      <a:r>
                        <a:rPr lang="ru-RU" sz="11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"Экономически </a:t>
                      </a:r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экологически устойчивый регион Чудского озера </a:t>
                      </a:r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1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2" ("Россия </a:t>
                      </a:r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100" b="1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Эстония")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1 118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78008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Софинансирование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расходов на развитие институтов территориального общественного самоуправления и поддержку проектов местных инициатив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(Улучшение дренажной системы на территории ТОС "Борисов ручей")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409D2392-587E-4EBA-8745-F2B3A8843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85890"/>
            <a:ext cx="2743200" cy="365125"/>
          </a:xfrm>
        </p:spPr>
        <p:txBody>
          <a:bodyPr/>
          <a:lstStyle/>
          <a:p>
            <a:fld id="{F203300F-B5E5-4D9E-9381-383162CC59FB}" type="slidenum">
              <a:rPr lang="ru-RU" smtClean="0"/>
              <a:pPr/>
              <a:t>32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251684" y="1123598"/>
            <a:ext cx="27254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407259" y="5937342"/>
            <a:ext cx="263886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900" dirty="0">
                <a:cs typeface="Times New Roman" pitchFamily="18" charset="0"/>
              </a:rPr>
              <a:t>Продолжение таблицы на следующем слайде</a:t>
            </a:r>
            <a:endParaRPr lang="ru-RU" sz="9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84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F2851B3-C251-43C6-9192-689BD9095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660" y="86264"/>
            <a:ext cx="11830462" cy="905774"/>
          </a:xfr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3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реализации муниципальной программы Псковского </a:t>
            </a:r>
            <a:r>
              <a:rPr lang="ru-RU" sz="2300" b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</a:t>
            </a:r>
            <a:r>
              <a:rPr lang="ru-RU" sz="23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"Комплексное </a:t>
            </a:r>
            <a:r>
              <a:rPr lang="ru-RU" sz="23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систем коммунальной инфраструктуры и благоустройства </a:t>
            </a:r>
            <a:r>
              <a:rPr lang="ru-RU" sz="2300" b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Псковского </a:t>
            </a:r>
            <a:r>
              <a:rPr lang="ru-RU" sz="23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района"</a:t>
            </a:r>
            <a:endParaRPr lang="ru-RU" sz="23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4847175"/>
              </p:ext>
            </p:extLst>
          </p:nvPr>
        </p:nvGraphicFramePr>
        <p:xfrm>
          <a:off x="207033" y="1349382"/>
          <a:ext cx="11738793" cy="47498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49110"/>
                <a:gridCol w="914400"/>
                <a:gridCol w="862642"/>
                <a:gridCol w="912641"/>
              </a:tblGrid>
              <a:tr h="520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  <a:r>
                        <a:rPr lang="ru-RU" sz="12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5200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Софинансирование расходов на строительство, реконструкцию, капитальный ремонт и техническое перевооружение объектов коммунальной инфраструктуры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459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9,46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5200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на</a:t>
                      </a:r>
                      <a:r>
                        <a:rPr lang="ru-RU" sz="11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развитие институтов общественного самоуправления и поддержку проектов местных инициатив за счет средств инициативного платежа (Улучшение дренажной системы на территории ТОС "Борисов ручей")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5200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Основное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"Содействие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реализации комплекса мероприятий по развитию инфраструктуры муниципального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1 266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1 266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5200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подготовку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документов территориального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планирования</a:t>
                      </a:r>
                      <a:r>
                        <a:rPr lang="ru-RU" sz="11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градостроительного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зонирования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(в том числе изменений)</a:t>
                      </a:r>
                      <a:r>
                        <a:rPr lang="ru-RU" sz="11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муниципальных</a:t>
                      </a:r>
                      <a:r>
                        <a:rPr lang="ru-RU" sz="11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образований области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сфере жилищно-коммунального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хозяйства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633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633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5200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Софинансирование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расходов на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подготовку документов территориального планирования и градостроительного зонирования (в том числе изменений) муниципальных образований области в сфере жилищно-коммунального хозяйства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633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633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5200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Подпрограмма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муниципальной программы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"Энергосбережение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повышение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энергоэффективности"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11 812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11 812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13001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Основное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"Энергосбережение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повышение энергетической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эффективности"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11 812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11 812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15601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софинансирование мероприятий</a:t>
                      </a:r>
                      <a:r>
                        <a:rPr lang="ru-RU" sz="11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 газификации и газоснабжению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9 597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9 597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15601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E39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Расходы на софинансирование мероприятий по проведению ремонта групповых резервуарных установок сжиженных углеводородных газов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1 624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1 624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15601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Софинансирование расходов на мероприятия по газификации и газоснабжению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505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505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156017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E39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Софинансирование мероприятий по проведению ремонта групповых резервуарных установок сжиженных углеводородных газов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182019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Подпрограмма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муниципальной программы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"Благоустройство района"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11 417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7 850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68,75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16220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Основное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"Организация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благоустройства и озеленения территории муниципального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11 417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7 850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68,75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182019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осуществление работ по объекту "Строительство причала в д.</a:t>
                      </a:r>
                      <a:r>
                        <a:rPr lang="ru-RU" sz="1100" b="1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Толбица</a:t>
                      </a:r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2 893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18308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Прочие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 по благоустройству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94,38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104011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мероприятия в области охраны окружающей среды в рамках поступлений по экологическим платежам в бюджет муниципального образования по Закону 7-ФЗ 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"Об </a:t>
                      </a:r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охране окружающей 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среды"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1 604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1 514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94,39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182019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развитие институтов территориального общественного самоуправления и поддержку проектов местных инициатив за счет средств местного бюджета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2 310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2 310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182019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развитие институтов территориального общественного самоуправления и поддержку проектов местных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инициатив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409D2392-587E-4EBA-8745-F2B3A8843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85890"/>
            <a:ext cx="2743200" cy="365125"/>
          </a:xfrm>
        </p:spPr>
        <p:txBody>
          <a:bodyPr/>
          <a:lstStyle/>
          <a:p>
            <a:fld id="{F203300F-B5E5-4D9E-9381-383162CC59FB}" type="slidenum">
              <a:rPr lang="ru-RU" smtClean="0"/>
              <a:pPr/>
              <a:t>33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220401" y="1108920"/>
            <a:ext cx="27254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407259" y="6168174"/>
            <a:ext cx="263886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900" dirty="0">
                <a:cs typeface="Times New Roman" pitchFamily="18" charset="0"/>
              </a:rPr>
              <a:t>Продолжение таблицы на следующем слайде</a:t>
            </a:r>
            <a:endParaRPr lang="ru-RU" sz="9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64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540" y="138023"/>
            <a:ext cx="11747260" cy="897147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sz="23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реализации муниципальной программы Псковского района </a:t>
            </a:r>
            <a:r>
              <a:rPr lang="ru-RU" sz="23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"Комплексное </a:t>
            </a:r>
            <a:r>
              <a:rPr lang="ru-RU" sz="23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систем коммунальной инфраструктуры и благоустройства Псковского </a:t>
            </a:r>
            <a:r>
              <a:rPr lang="ru-RU" sz="23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района"</a:t>
            </a:r>
            <a:endParaRPr lang="ru-RU" sz="23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2344478"/>
              </p:ext>
            </p:extLst>
          </p:nvPr>
        </p:nvGraphicFramePr>
        <p:xfrm>
          <a:off x="181155" y="1442019"/>
          <a:ext cx="11826815" cy="43178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52626"/>
                <a:gridCol w="931653"/>
                <a:gridCol w="828136"/>
                <a:gridCol w="914400"/>
              </a:tblGrid>
              <a:tr h="520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  <a:r>
                        <a:rPr lang="ru-RU" sz="12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5200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</a:t>
                      </a:r>
                      <a:r>
                        <a:rPr lang="ru-RU" sz="1100" b="1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разработку топографических съемок земельных участков населенных пунктов Псковского района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5200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</a:t>
                      </a:r>
                      <a:r>
                        <a:rPr lang="ru-RU" sz="11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проведение ремонта (реконструкции), благоустройства, работ по постановке на кадастровый учет воинских захоронений, памятников и памятных знаков, увековечивающих память погибших при защите Отечества, на территории муниципального образования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5200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на развитие</a:t>
                      </a:r>
                      <a:r>
                        <a:rPr lang="ru-RU" sz="11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институтов территориального общественного самоуправления и поддержку проектов местных инициатив (Благоустройство Александровского парка на территории межселенной территории – территории Залитских островов, о. им. Залита, ТОС "Александровский посад")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266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266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5200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осуществление органами местного самоуправления отдельных государственных полномочий в сфере увековечивания памяти погибших при защите Отечества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92,94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5200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софинансирование расходных обязательств муниципальных образований, связанных с реализацией федеральной целевой программы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"Увековечение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памяти погибших при защите Отечества на 2019 - 2024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годы"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612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612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5200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строительство причала в д. Толбица, приобретение трех плавучих понтонных причалов (д. Толбица, о. Залита, о. Белов), понижающего понтонного причала и ангара для хранения в рамках реализации мероприятий международного проекта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"Экономически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экологически устойчивый регион Чудского озера -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2" ("Россия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Эстония")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1 088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54,24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5200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реализацию мероприятий в рамках международного проекта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"Зеленый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туристический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маршрут"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(МП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"Россия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Латвия")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859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859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78008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Софинансирование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расходов на проведение ремонта (реконструкции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), благоустройства, работ по постановке на кадастровый учет воинских захоронений, памятников и памятных знаков, увековечивающих память погибших при защите Отечества, на территории муниципального образования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счет средств местного бюджета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94,67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104011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Софинансирование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расходов на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ремонта (реконструкции), благоустройства, работ по постановке на кадастровый учет воинских захоронений, памятников и памятных знаков, увековечивающих память погибших при защите Отечества, на территории муниципального образования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104011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Софинансирование</a:t>
                      </a:r>
                      <a:r>
                        <a:rPr lang="ru-RU" sz="11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асходов на развитие институтов территориального общественного самоуправления и поддержку проектов местных инициатив (Благоустройство Александровского парка на территории межселенной территории – территории Залитских островов, о. им. Залита, ТОС "Александровский посад")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34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156793" y="1121516"/>
            <a:ext cx="27254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407258" y="5937342"/>
            <a:ext cx="263886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900" dirty="0">
                <a:cs typeface="Times New Roman" pitchFamily="18" charset="0"/>
              </a:rPr>
              <a:t>Продолжение таблицы на следующем слайде</a:t>
            </a:r>
            <a:endParaRPr lang="ru-RU" sz="9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72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6015" y="103517"/>
            <a:ext cx="11582400" cy="838200"/>
          </a:xfrm>
        </p:spPr>
        <p:txBody>
          <a:bodyPr>
            <a:noAutofit/>
          </a:bodyPr>
          <a:lstStyle/>
          <a:p>
            <a:r>
              <a:rPr lang="ru-RU" sz="23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реализации муниципальной программы Псковского района "Комплексное развитие систем коммунальной инфраструктуры и благоустройства Псковского района"</a:t>
            </a:r>
            <a:endParaRPr lang="ru-RU" sz="23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35</a:t>
            </a:fld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9651383"/>
              </p:ext>
            </p:extLst>
          </p:nvPr>
        </p:nvGraphicFramePr>
        <p:xfrm>
          <a:off x="138980" y="1122841"/>
          <a:ext cx="11826815" cy="17625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52626"/>
                <a:gridCol w="931653"/>
                <a:gridCol w="828136"/>
                <a:gridCol w="914400"/>
              </a:tblGrid>
              <a:tr h="520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  <a:r>
                        <a:rPr lang="ru-RU" sz="12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5200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Подпрограмма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муниципальной программы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"Жилище"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4 824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2 257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46,79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13001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Основное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"Улучшение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жилищных условий отдельных категорий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граждан"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4 824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2 257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46,79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15601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капитальный и текущий ремонт муниципального жилищного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фонда, снос аварийного жилья, находящегося в муниципальной собственности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4 823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2 256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46,78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182019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Субвенция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выполнение полномочий в соответствии с Законом Псковской области от 03.06.2005 № 443-ОЗ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"О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наделении органов местного самоуправления государственными полномочиями по регистрации и учету граждан, выехавших из районов Крайнего Севера и приравненных к ним местностей не ранее 1 января 1992 года, имеющих право на получение жилищных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субсидий"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  <a:tr h="34991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РАСХОДОВ:</a:t>
                      </a:r>
                      <a:endParaRPr lang="ru-RU" sz="12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84 982</a:t>
                      </a:r>
                      <a:endParaRPr lang="ru-RU" sz="12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59 997</a:t>
                      </a:r>
                      <a:endParaRPr lang="ru-RU" sz="12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70,60</a:t>
                      </a:r>
                      <a:endParaRPr lang="ru-RU" sz="12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61" marR="1161" marT="1161" marB="0" anchor="ctr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02885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8793" y="105485"/>
            <a:ext cx="11628407" cy="8693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3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ИСПОЛНЕНИЯ МУНИЦИПАЛЬНОЙ ПРОГРАММЫ ПСКОВСКОГО </a:t>
            </a:r>
            <a:r>
              <a:rPr lang="ru-RU" sz="23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"КОМПЛЕКСНОЕ </a:t>
            </a:r>
            <a:r>
              <a:rPr lang="ru-RU" sz="23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СИСТЕМ КОММУНАЛЬНОЙ ИНФРАСТРУКТУРЫ И БЛАГОУСТРОЙСТВА </a:t>
            </a:r>
            <a:r>
              <a:rPr lang="ru-RU" sz="23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ПСКОВСКОГО РАЙОНА"</a:t>
            </a:r>
            <a:endParaRPr lang="ru-RU" sz="23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1920510"/>
              </p:ext>
            </p:extLst>
          </p:nvPr>
        </p:nvGraphicFramePr>
        <p:xfrm>
          <a:off x="1452232" y="1546435"/>
          <a:ext cx="10013855" cy="3475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36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233591" y="1141349"/>
            <a:ext cx="274145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</a:t>
            </a:r>
            <a:r>
              <a:rPr lang="ru-RU" sz="900" dirty="0" smtClean="0">
                <a:solidFill>
                  <a:prstClr val="black"/>
                </a:solidFill>
                <a:cs typeface="Times New Roman" pitchFamily="18" charset="0"/>
              </a:rPr>
              <a:t>графике </a:t>
            </a:r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947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F2851B3-C251-43C6-9192-689BD9095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091" y="103517"/>
            <a:ext cx="11652739" cy="914399"/>
          </a:xfr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3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реализации муниципальной программы Псковского </a:t>
            </a:r>
            <a:r>
              <a:rPr lang="ru-RU" sz="2300" b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</a:t>
            </a:r>
            <a:r>
              <a:rPr lang="ru-RU" sz="23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"Развитие </a:t>
            </a:r>
            <a:r>
              <a:rPr lang="ru-RU" sz="23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транспортного обслуживания населения на территории </a:t>
            </a:r>
            <a:r>
              <a:rPr lang="ru-RU" sz="2300" b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Псковского </a:t>
            </a:r>
            <a:r>
              <a:rPr lang="ru-RU" sz="23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района"</a:t>
            </a:r>
            <a:endParaRPr lang="ru-RU" sz="23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7193739"/>
              </p:ext>
            </p:extLst>
          </p:nvPr>
        </p:nvGraphicFramePr>
        <p:xfrm>
          <a:off x="207035" y="1435351"/>
          <a:ext cx="11792308" cy="49084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09493"/>
                <a:gridCol w="947577"/>
                <a:gridCol w="845471"/>
                <a:gridCol w="889767"/>
              </a:tblGrid>
              <a:tr h="1543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  <a:r>
                        <a:rPr lang="ru-RU" sz="12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</a:tr>
              <a:tr h="21423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Муниципальная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Псковского района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"Развитие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транспортного обслуживания населения на территории Псковского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района"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147 878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146 708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99,21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</a:tr>
              <a:tr h="21423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Подпрограмма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муниципальной программы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"Сохранение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развитие автомобильных дорог общего пользования местного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значения"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134 907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133 746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99,14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</a:tr>
              <a:tr h="21423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Основное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"Выполнение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 по обеспечению сохранности и приведению в нормативное состояние автомобильных дорог общего пользования местного значения и искусственных дорожных сооружений на них в муниципальном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образовании"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25 015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23 854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95,36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</a:tr>
              <a:tr h="26779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Содержание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автомобильных дорог общего пользования местного значения  и сооружений на них, нацеленное на обеспечение их проезжаемости и безопасности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25 015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23 854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95,36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</a:tr>
              <a:tr h="37491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Основное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"Строительство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капитальный ремонт, ремонт автомобильных дорог местного значения в муниципальном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образовании"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109 388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109 388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</a:tr>
              <a:tr h="37491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Дорожная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деятельность, а также капитальный ремонт и ремонт дворовых территорий многоквартирных домов, проездов к дворовым территориям многоквартирных домов населенных пунктов области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108 294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108 294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</a:tr>
              <a:tr h="21423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Софинансирование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дорожную деятельность, а также на капитальный ремонт и ремонт дворовых территорий многоквартирных домов, проездов к дворовым территориям многоквартирных домов населенных пунктов области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1 094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1 094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</a:tr>
              <a:tr h="16683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Основное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"Повышение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безопасности дорожного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движения"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504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504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</a:tr>
              <a:tr h="119068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Проведение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мероприятий по безопасности дорожного движения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337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337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</a:tr>
              <a:tr h="183442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установку знаков туристской навигации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165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165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</a:tr>
              <a:tr h="16067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Софинансирование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расходов на установку знаков туристской навигации за счет средств местного бюджета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</a:tr>
              <a:tr h="21423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baseline="0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Подпрограмма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муниципальной программы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"Совершенствование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транспортного обслуживания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населения"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12 971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12 962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99,93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</a:tr>
              <a:tr h="16067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Основное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"Совершенствование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транспортного обслуживания населения на территории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района"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12 971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12 962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99,93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</a:tr>
              <a:tr h="16067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Субсидия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муниципальному унитарному предприятию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"Колхоз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имени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"Залита"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возмещение недополученных доходов и финансовое обеспечение затрат в связи с осуществлением речных пассажирских перевозок муниципальными катерами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5 950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5 950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</a:tr>
              <a:tr h="16067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на создание условий для осуществления организации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бесплатной перевозки обучающихся в муниципальных образовательных организациях, реализующих основные образовательные программы, между поселениями до образовательной организации и обратно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6 950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6 942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99,87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</a:tr>
              <a:tr h="16067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Софинансирование расходов на создание условий для осуществления организации бесплатной перевозки обучающихся в муниципальных образовательных организациях, реализующих основные образовательные программы, между поселениями до образовательной организации и обратно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99,87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</a:tr>
              <a:tr h="53559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РАСХОДОВ:</a:t>
                      </a:r>
                      <a:endParaRPr lang="ru-RU" sz="12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147 878</a:t>
                      </a:r>
                      <a:endParaRPr lang="ru-RU" sz="12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146 708</a:t>
                      </a:r>
                      <a:endParaRPr lang="ru-RU" sz="12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99,21</a:t>
                      </a:r>
                      <a:endParaRPr lang="ru-RU" sz="12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1" marR="3151" marT="3151" marB="0" anchor="ctr">
                    <a:noFill/>
                  </a:tcPr>
                </a:tc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409D2392-587E-4EBA-8745-F2B3A8843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85890"/>
            <a:ext cx="2743200" cy="365125"/>
          </a:xfrm>
        </p:spPr>
        <p:txBody>
          <a:bodyPr/>
          <a:lstStyle/>
          <a:p>
            <a:fld id="{F203300F-B5E5-4D9E-9381-383162CC59FB}" type="slidenum">
              <a:rPr lang="ru-RU" smtClean="0"/>
              <a:pPr/>
              <a:t>37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087539" y="1204519"/>
            <a:ext cx="27254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2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12594" y="96784"/>
            <a:ext cx="11426092" cy="912507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3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ИСПОЛНЕНИЯ МУНИЦИПАЛЬНОЙ ПРОГРАММЫ ПСКОВСКОГО </a:t>
            </a:r>
            <a:r>
              <a:rPr lang="ru-RU" sz="23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"РАЗВИТИЕ </a:t>
            </a:r>
            <a:r>
              <a:rPr lang="ru-RU" sz="23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ТРАНСПОРТНОГО ОБСЛУЖИВАНИЯ НАСЕЛЕНИЯ НА ТЕРРИТОРИИ </a:t>
            </a:r>
            <a:r>
              <a:rPr lang="ru-RU" sz="23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ПСКОВСКОГО РАЙОНА"</a:t>
            </a:r>
            <a:endParaRPr lang="ru-RU" sz="23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8485391"/>
              </p:ext>
            </p:extLst>
          </p:nvPr>
        </p:nvGraphicFramePr>
        <p:xfrm>
          <a:off x="1388732" y="1351878"/>
          <a:ext cx="10082335" cy="38112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38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002226" y="1121046"/>
            <a:ext cx="274145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</a:t>
            </a:r>
            <a:r>
              <a:rPr lang="ru-RU" sz="900" dirty="0" smtClean="0">
                <a:solidFill>
                  <a:prstClr val="black"/>
                </a:solidFill>
                <a:cs typeface="Times New Roman" pitchFamily="18" charset="0"/>
              </a:rPr>
              <a:t>графике </a:t>
            </a:r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15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F2851B3-C251-43C6-9192-689BD9095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092" y="138024"/>
            <a:ext cx="11691816" cy="869688"/>
          </a:xfr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реализации муниципальной программы Псковского </a:t>
            </a:r>
            <a:r>
              <a:rPr lang="ru-RU" sz="1800" b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</a:t>
            </a:r>
            <a:r>
              <a:rPr lang="ru-RU" sz="18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"Управление </a:t>
            </a:r>
            <a:r>
              <a:rPr lang="ru-RU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обеспечение деятельности администрации муниципального образования, создание условий для эффективного управления муниципальными финансами и муниципальным долгом </a:t>
            </a:r>
            <a:r>
              <a:rPr lang="ru-RU" sz="1800" b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Псковского </a:t>
            </a:r>
            <a:r>
              <a:rPr lang="ru-RU" sz="18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района"</a:t>
            </a:r>
            <a:endParaRPr lang="ru-RU" sz="18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9757643"/>
              </p:ext>
            </p:extLst>
          </p:nvPr>
        </p:nvGraphicFramePr>
        <p:xfrm>
          <a:off x="42994" y="1402173"/>
          <a:ext cx="11957536" cy="46894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28808"/>
                <a:gridCol w="914400"/>
                <a:gridCol w="776377"/>
                <a:gridCol w="837951"/>
              </a:tblGrid>
              <a:tr h="796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  <a:tr h="216042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Муниципальная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Псковского района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"Управление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обеспечение деятельности администрации муниципального образования, создание условий для эффективного управления муниципальными финансами и муниципальным долгом Псковского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района"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80 011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78 698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98,37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  <a:tr h="8101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Подпрограмма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муниципальной программы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"Обеспечение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функционирования администрации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района"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69 633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68 476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98,35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  <a:tr h="8101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Основное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"Функционирование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администрации муниципального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69 633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68 476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98,35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  <a:tr h="240061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оплате труда муниципальных служащих, лиц, замещающих выборные муниципальные должности, работников, занимающих должности, не отнесенные к должностям муниципальной службы и осуществляющих техническое обеспечение администрации района, работников, занятых обслуживанием администрации муниципального образования, обеспечения функций Администрации района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53 979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53 373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98,88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  <a:tr h="13502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Информирование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населения муниципального образования о деятельности органов местного самоуправления, основных направлениях социально-экономического развития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905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905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  <a:tr h="54011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Доплаты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пенсиям муниципальным служащим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2 516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2 512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  <a:tr h="8101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Оценка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недвижимости, признание прав регулирования отношений по муниципальной собственности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87,46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  <a:tr h="108021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Субсидии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организациям, осуществляющим производство и выпуск муниципального периодического издания Псковского района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2 715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2 715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  <a:tr h="162032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обеспечение деятельности органов местного самоуправления в рамках основного мероприятия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"Обеспечение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функционирования администрации муниципального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образования"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6 537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6 183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94,59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  <a:tr h="13502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Гранты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лучшим работникам учреждений, осуществляющим деятельность на территории  муниципального образования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"Псковский район"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253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253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  <a:tr h="8101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Поощрение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молодым специалистам образовательных учреждений Псковского района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227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195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86,08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  <a:tr h="18903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Выплата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доплат к трудовым пенсиям лицам, замещавшим должности в органах государственной власти и управления районов Псковской области и городов Псков и Великие Луки, должности в органах местного самоуправления до 13 марта 1997 года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83,78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  <a:tr h="13502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исполнение государственных полномочий по сбору информации, необходимой для ведения регистра муниципальных нормативных правовых актов Псковской области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10,71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  <a:tr h="13502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проведение комплексных кадастровых работ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1 807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1 807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  <a:tr h="13502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Подпрограмма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муниципальной программы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"Обеспечение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общего порядка и противодействие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коррупции"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  <a:tr h="13502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Основное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"Функционирование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организаций, обеспечивающих выполнение части муниципальных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функций"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  <a:tr h="13502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исполнение государственных полномочий по созданию административных комиссий и определению перечня должностных лиц, уполномоченных составлять протоколы об административных правонарушениях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409D2392-587E-4EBA-8745-F2B3A8843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85890"/>
            <a:ext cx="2743200" cy="365125"/>
          </a:xfrm>
        </p:spPr>
        <p:txBody>
          <a:bodyPr/>
          <a:lstStyle/>
          <a:p>
            <a:fld id="{F203300F-B5E5-4D9E-9381-383162CC59FB}" type="slidenum">
              <a:rPr lang="ru-RU" smtClean="0"/>
              <a:pPr/>
              <a:t>39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275105" y="1121549"/>
            <a:ext cx="27254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407259" y="6168174"/>
            <a:ext cx="263886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900" dirty="0">
                <a:cs typeface="Times New Roman" pitchFamily="18" charset="0"/>
              </a:rPr>
              <a:t>Продолжение таблицы на следующем слайде</a:t>
            </a:r>
            <a:endParaRPr lang="ru-RU" sz="9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38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67323" y="1436147"/>
            <a:ext cx="1148861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200" b="1" dirty="0">
                <a:solidFill>
                  <a:srgbClr val="FF0000"/>
                </a:solidFill>
              </a:rPr>
              <a:t>Межбюджетные трансферты (МБТ)</a:t>
            </a:r>
          </a:p>
          <a:p>
            <a:pPr lvl="0" algn="ctr"/>
            <a:r>
              <a:rPr lang="ru-RU" sz="1200" dirty="0">
                <a:solidFill>
                  <a:prstClr val="black"/>
                </a:solidFill>
              </a:rPr>
              <a:t>средства, предоставляемые одним бюджетом бюджетной системы Российской Федерации другому бюджету бюджетной системы Российской Федерации</a:t>
            </a:r>
          </a:p>
          <a:p>
            <a:pPr lvl="0" algn="ctr"/>
            <a:r>
              <a:rPr lang="ru-RU" sz="1200" b="1" dirty="0">
                <a:solidFill>
                  <a:srgbClr val="FF0000"/>
                </a:solidFill>
              </a:rPr>
              <a:t>Бюджетные ассигнования (БА) </a:t>
            </a:r>
            <a:endParaRPr lang="ru-RU" sz="1200" dirty="0">
              <a:solidFill>
                <a:prstClr val="black"/>
              </a:solidFill>
            </a:endParaRPr>
          </a:p>
          <a:p>
            <a:pPr lvl="0" algn="ctr"/>
            <a:r>
              <a:rPr lang="ru-RU" sz="1200" dirty="0">
                <a:solidFill>
                  <a:prstClr val="black"/>
                </a:solidFill>
              </a:rPr>
              <a:t>предельные объемы денежных средств, предусмотренные в соответствующем финансовом году для исполнения бюджетных обязательств </a:t>
            </a:r>
          </a:p>
          <a:p>
            <a:pPr lvl="0" algn="ctr"/>
            <a:r>
              <a:rPr lang="ru-RU" sz="1200" b="1" dirty="0">
                <a:solidFill>
                  <a:srgbClr val="FF0000"/>
                </a:solidFill>
              </a:rPr>
              <a:t>Бюджетные обязательства (БО) </a:t>
            </a:r>
            <a:endParaRPr lang="ru-RU" sz="1200" dirty="0">
              <a:solidFill>
                <a:prstClr val="black"/>
              </a:solidFill>
            </a:endParaRPr>
          </a:p>
          <a:p>
            <a:pPr lvl="0" algn="ctr"/>
            <a:r>
              <a:rPr lang="ru-RU" sz="1200" dirty="0">
                <a:solidFill>
                  <a:prstClr val="black"/>
                </a:solidFill>
              </a:rPr>
              <a:t>расходные обязательства, подлежащие исполнению в соответствующем финансовом году</a:t>
            </a:r>
          </a:p>
          <a:p>
            <a:pPr lvl="0" algn="ctr"/>
            <a:r>
              <a:rPr lang="ru-RU" sz="1200" b="1" dirty="0">
                <a:solidFill>
                  <a:srgbClr val="FF0000"/>
                </a:solidFill>
              </a:rPr>
              <a:t>Главный распорядитель бюджетных средств (ГРБС) </a:t>
            </a:r>
            <a:endParaRPr lang="ru-RU" sz="1200" dirty="0">
              <a:solidFill>
                <a:prstClr val="black"/>
              </a:solidFill>
            </a:endParaRPr>
          </a:p>
          <a:p>
            <a:pPr lvl="0" algn="ctr"/>
            <a:r>
              <a:rPr lang="ru-RU" sz="1200" dirty="0">
                <a:solidFill>
                  <a:prstClr val="black"/>
                </a:solidFill>
              </a:rPr>
              <a:t>орган местного самоуправления, орган местной администрации, указанный в ведомственной структуре расходов бюджета, имеющие право распределять бюджетные ассигнования и лимиты бюджетных обязательств между получателями бюджетных средств</a:t>
            </a:r>
          </a:p>
          <a:p>
            <a:pPr lvl="0" algn="ctr"/>
            <a:r>
              <a:rPr lang="ru-RU" sz="1200" b="1" dirty="0">
                <a:solidFill>
                  <a:srgbClr val="FF0000"/>
                </a:solidFill>
              </a:rPr>
              <a:t>Получатель бюджетных средств (ПБС)</a:t>
            </a:r>
          </a:p>
          <a:p>
            <a:pPr lvl="0" algn="ctr"/>
            <a:r>
              <a:rPr lang="ru-RU" sz="1200" dirty="0">
                <a:solidFill>
                  <a:prstClr val="black"/>
                </a:solidFill>
              </a:rPr>
              <a:t>орган местного самоуправления, орган местной администрации, находящееся в ведении главного распорядителя бюджетных средств казенное учреждение, имеющие право на принятие и исполнение бюджетных обязательств от имени публично-правового образования за счет средств соответствующего бюджета</a:t>
            </a:r>
          </a:p>
          <a:p>
            <a:pPr lvl="0" algn="ctr"/>
            <a:r>
              <a:rPr lang="ru-RU" sz="1200" b="1" dirty="0">
                <a:solidFill>
                  <a:srgbClr val="FF0000"/>
                </a:solidFill>
              </a:rPr>
              <a:t>Остатки бюджетных средств на счете</a:t>
            </a:r>
          </a:p>
          <a:p>
            <a:pPr lvl="0" algn="ctr"/>
            <a:r>
              <a:rPr lang="ru-RU" sz="1200" dirty="0">
                <a:solidFill>
                  <a:prstClr val="black"/>
                </a:solidFill>
              </a:rPr>
              <a:t>средства, сформированные за счет остатков средств, образовавшихся на начало года после завершения операций по принятым обязательствам прошедшего года и экономии в расходах в текущем году. В соответствии с действующим законодательством изменение остатков средств на счетах по учету бюджета рассматривается как один из источников финансирования его дефицита</a:t>
            </a:r>
            <a:endParaRPr lang="ru-RU" sz="1100" dirty="0">
              <a:solidFill>
                <a:prstClr val="black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9846" y="166086"/>
            <a:ext cx="11426092" cy="81253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</a:pPr>
            <a:r>
              <a:rPr lang="ru-RU" sz="2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ПОНЯТИЯ, ИСПОЛЬЗУЕМЫЕ В БЮДЖЕТНОМ ПРОЦЕССЕ</a:t>
            </a:r>
            <a:endParaRPr lang="ru-RU" sz="2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75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9120" y="112142"/>
            <a:ext cx="11582400" cy="888521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sz="20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реализации муниципальной программы Псковского </a:t>
            </a:r>
            <a:r>
              <a:rPr lang="ru-RU" sz="2000" b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</a:t>
            </a:r>
            <a:r>
              <a:rPr lang="ru-RU" sz="20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"Управление </a:t>
            </a:r>
            <a:r>
              <a:rPr lang="ru-RU" sz="20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обеспечение деятельности администрации муниципального образования, создание условий для эффективного управления муниципальными финансами и муниципальным долгом </a:t>
            </a:r>
            <a:r>
              <a:rPr lang="ru-RU" sz="2000" b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Псковского </a:t>
            </a:r>
            <a:r>
              <a:rPr lang="ru-RU" sz="20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района"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4245990"/>
              </p:ext>
            </p:extLst>
          </p:nvPr>
        </p:nvGraphicFramePr>
        <p:xfrm>
          <a:off x="176388" y="1430406"/>
          <a:ext cx="11834482" cy="36468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09151"/>
                <a:gridCol w="948906"/>
                <a:gridCol w="845389"/>
                <a:gridCol w="831036"/>
              </a:tblGrid>
              <a:tr h="796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  <a:tr h="15195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Подпрограмма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муниципальной программы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"Совершенствование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развитие бюджетного процесса и управление муниципальным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долгом"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3 498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3 497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99,96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  <a:tr h="13502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Основное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"Совершенствование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развитие бюджетного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процесса"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3 498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3 497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99,96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  <a:tr h="8101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Обеспечение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эффективного управления муниципальными финансами, составления и организации исполнения бюджета муниципального района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1 605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1 604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  <a:tr h="108021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Предоставление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дотаций на выравнивание бюджетной обеспеченности поселений из бюджета муниципального района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1 893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1 893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  <a:tr h="162032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Подпрограмма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муниципальной программы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"Социальная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граждан и реализация демографической политики в муниципальном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образовании"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6 879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6 725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97,75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  <a:tr h="13502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Основное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"Социальная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граждан и реализация демографической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политики"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3 458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3 408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98,55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  <a:tr h="8101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Осуществление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единовременной выплаты гражданам РФ, постоянно проживающим на территории муниципального образования, в связи с празднованием очередной годовщины Победы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  <a:tr h="108021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Выплата </a:t>
                      </a:r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лицам, удостоенным звания 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"Почетный </a:t>
                      </a:r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гражданин муниципального 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района"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66,67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  <a:tr h="18903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Реализация мероприятий в рамках комплекса процессных мероприятий "Активная</a:t>
                      </a:r>
                      <a:r>
                        <a:rPr lang="ru-RU" sz="11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политика занятости населения и социальная поддержка безработных граждан"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  <a:tr h="13502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Обеспечение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жилыми помещениями детей-сирот и детей, оставшихся без попечения родителей, лиц из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числа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детей-сирот и детей, оставшихся без попечения родителей, по договорам найма специализированных жилых помещений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2 678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2 678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  <a:tr h="8101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Основное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"Реализация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органами местного самоуправления отдельных переданных государственных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полномочий"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3 422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3 317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96,94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  <a:tr h="108021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осуществление первичного воинского учета органами местного самоуправления поселений, муниципальных и городских округов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3 418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3 314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96,94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  <a:tr h="162032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Осуществление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полномочий по составлению (изменению) списков кандидатов в присяжные заседатели федеральных судов общей юрисдикции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11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Российской Федерации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  <a:tr h="32951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РАСХОДОВ: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80 011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78 698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98,37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87" marR="1287" marT="1287" marB="0" anchor="ctr">
                    <a:noFill/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40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206094" y="1120359"/>
            <a:ext cx="27254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014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5659" y="86265"/>
            <a:ext cx="11766431" cy="879894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18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ИСПОЛНЕНИЯ МУНИЦИПАЛЬНОЙ ПРОГРАММЫ ПСКОВСКОГО </a:t>
            </a:r>
            <a:r>
              <a:rPr lang="ru-RU" sz="18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"УПРАВЛЕНИЕ </a:t>
            </a:r>
            <a:r>
              <a:rPr lang="ru-RU" sz="18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ОБЕСПЕЧЕНИЕ ДЕЯТЕЛЬНОСТИ АДМИНИСТРАЦИИ МУНИЦИПАЛЬНОГО ОБРАЗОВАНИЯ, СОЗДАНИЕ УСЛОВИЙ ДЛЯ ЭФФЕКТИВНОГО УПРАВЛЕНИЯ МУНИЦИПАЛЬНЫМИ ФИНАНСАМИ И МУНИЦИПАЛЬНЫМ ДОЛГОМ </a:t>
            </a:r>
            <a:r>
              <a:rPr lang="ru-RU" sz="18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ПСКОВСКОГО РАЙОНА"</a:t>
            </a:r>
            <a:endParaRPr lang="ru-RU" sz="18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5647043"/>
              </p:ext>
            </p:extLst>
          </p:nvPr>
        </p:nvGraphicFramePr>
        <p:xfrm>
          <a:off x="1510851" y="1525549"/>
          <a:ext cx="9573724" cy="3799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41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101888" y="1133534"/>
            <a:ext cx="274145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графике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52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F2851B3-C251-43C6-9192-689BD9095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907" y="112144"/>
            <a:ext cx="11543323" cy="879894"/>
          </a:xfr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реализации муниципальной программы Псковского </a:t>
            </a:r>
            <a:r>
              <a:rPr lang="ru-RU" sz="2000" b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</a:t>
            </a:r>
            <a:r>
              <a:rPr lang="ru-RU" sz="20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"Противодействие </a:t>
            </a:r>
            <a:r>
              <a:rPr lang="ru-RU" sz="20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экстремизму и профилактика терроризма на территории муниципального </a:t>
            </a:r>
            <a:r>
              <a:rPr lang="ru-RU" sz="2000" b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</a:t>
            </a:r>
            <a:r>
              <a:rPr lang="ru-RU" sz="20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"Псковский район"</a:t>
            </a:r>
            <a:endParaRPr lang="ru-RU" sz="20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3030529"/>
              </p:ext>
            </p:extLst>
          </p:nvPr>
        </p:nvGraphicFramePr>
        <p:xfrm>
          <a:off x="146437" y="1458013"/>
          <a:ext cx="11828217" cy="16474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35182"/>
                <a:gridCol w="897147"/>
                <a:gridCol w="715992"/>
                <a:gridCol w="879896"/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</a:tr>
              <a:tr h="319308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Муниципальная программа Псковского района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"Противодействие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экстремизму и профилактика терроризма на территории муниципального образования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"Псковский район"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5 784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5 725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98,97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</a:tr>
              <a:tr h="16412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Подпрограмма муниципальной программы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"Противодействие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экстремизму и профилактика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терроризма"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5 784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5 725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98,97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</a:tr>
              <a:tr h="16412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Основное мероприятие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"Противодействие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экстремизму и профилактика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терроризма"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5 784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5 725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98,97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</a:tr>
              <a:tr h="32824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Организационно-технические мероприятия по повышению уровня защищенности объектов, наиболее привлекательных для совершения террористических актов, проявлений экстремизма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5 784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5 725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98,97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</a:tr>
              <a:tr h="258751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РАСХОДОВ: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5 784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5 725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98,97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409D2392-587E-4EBA-8745-F2B3A8843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85890"/>
            <a:ext cx="2743200" cy="365125"/>
          </a:xfrm>
        </p:spPr>
        <p:txBody>
          <a:bodyPr/>
          <a:lstStyle/>
          <a:p>
            <a:fld id="{F203300F-B5E5-4D9E-9381-383162CC59FB}" type="slidenum">
              <a:rPr lang="ru-RU" smtClean="0"/>
              <a:pPr/>
              <a:t>42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204770" y="1163675"/>
            <a:ext cx="27254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9754" y="3454401"/>
            <a:ext cx="11668369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ИСПОЛНЕНИЯ МУНИЦИПАЛЬНОЙ ПРОГРАММЫ ПСКОВСКОГО </a:t>
            </a:r>
            <a:r>
              <a:rPr lang="ru-RU" sz="2000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"ПРОТИВОДЕЙСТВИЕ </a:t>
            </a:r>
            <a:r>
              <a:rPr lang="ru-RU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ЭКСТРЕМИЗМУ И ПРОФИЛАКТИКА ТЕРРОРИЗМА НА ТЕРРИТОРИИ МУНИЦИПАЛЬНОГО </a:t>
            </a:r>
            <a:r>
              <a:rPr lang="ru-RU" sz="2000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"ПСКОВСКИЙ РАЙОН" </a:t>
            </a:r>
            <a:endParaRPr lang="ru-RU" sz="2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2431130772"/>
              </p:ext>
            </p:extLst>
          </p:nvPr>
        </p:nvGraphicFramePr>
        <p:xfrm>
          <a:off x="1187937" y="4608563"/>
          <a:ext cx="8604739" cy="20152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9106667" y="4377731"/>
            <a:ext cx="274145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</a:t>
            </a:r>
            <a:r>
              <a:rPr lang="ru-RU" sz="900" dirty="0" smtClean="0">
                <a:solidFill>
                  <a:prstClr val="black"/>
                </a:solidFill>
                <a:cs typeface="Times New Roman" pitchFamily="18" charset="0"/>
              </a:rPr>
              <a:t>графике </a:t>
            </a:r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3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F2851B3-C251-43C6-9192-689BD9095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533" y="138023"/>
            <a:ext cx="11496431" cy="854015"/>
          </a:xfr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реализации муниципальной </a:t>
            </a:r>
            <a:r>
              <a:rPr lang="ru-RU" sz="2400" b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</a:t>
            </a:r>
            <a:r>
              <a:rPr lang="ru-RU" sz="24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"Формирование </a:t>
            </a:r>
            <a:r>
              <a:rPr lang="ru-RU" sz="24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современной городской среды на территории </a:t>
            </a:r>
            <a:r>
              <a:rPr lang="ru-RU" sz="2400" b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Псковского </a:t>
            </a:r>
            <a:r>
              <a:rPr lang="ru-RU" sz="24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района"</a:t>
            </a:r>
            <a:endParaRPr lang="ru-RU" sz="24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8940716"/>
              </p:ext>
            </p:extLst>
          </p:nvPr>
        </p:nvGraphicFramePr>
        <p:xfrm>
          <a:off x="140676" y="1293363"/>
          <a:ext cx="11855938" cy="15175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70743"/>
                <a:gridCol w="871268"/>
                <a:gridCol w="815159"/>
                <a:gridCol w="898768"/>
              </a:tblGrid>
              <a:tr h="4646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29" marR="8929" marT="892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29" marR="8929" marT="892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29" marR="8929" marT="892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29" marR="8929" marT="8929" marB="0" anchor="ctr">
                    <a:noFill/>
                  </a:tcPr>
                </a:tc>
              </a:tr>
              <a:tr h="15962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Муниципальная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"Формирование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современной городской среды на территории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Псковского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района"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10 597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29" marR="8929" marT="892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10 597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29" marR="8929" marT="892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29" marR="8929" marT="8929" marB="0" anchor="ctr">
                    <a:noFill/>
                  </a:tcPr>
                </a:tc>
              </a:tr>
              <a:tr h="15630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Подпрограмма "Формирование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современной </a:t>
                      </a:r>
                      <a:r>
                        <a:rPr lang="ru-RU" sz="1100" b="1" i="0" u="none" strike="noStrike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городской </a:t>
                      </a:r>
                      <a:r>
                        <a:rPr lang="ru-RU" sz="1100" b="1" i="0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среды"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10 597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29" marR="8929" marT="892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10 597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29" marR="8929" marT="892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29" marR="8929" marT="8929" marB="0" anchor="ctr">
                    <a:noFill/>
                  </a:tcPr>
                </a:tc>
              </a:tr>
              <a:tr h="125046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smtClean="0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Региональный </a:t>
                      </a:r>
                      <a:r>
                        <a:rPr lang="ru-RU" sz="1100" b="1" i="0" u="none" strike="noStrike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 </a:t>
                      </a:r>
                      <a:r>
                        <a:rPr lang="ru-RU" sz="1100" b="1" i="0" u="none" strike="noStrike" smtClean="0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"Формирование </a:t>
                      </a:r>
                      <a:r>
                        <a:rPr lang="ru-RU" sz="1100" b="1" i="0" u="none" strike="noStrike" dirty="0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комфортной </a:t>
                      </a:r>
                      <a:r>
                        <a:rPr lang="ru-RU" sz="1100" b="1" i="0" u="none" strike="noStrike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городской </a:t>
                      </a:r>
                      <a:r>
                        <a:rPr lang="ru-RU" sz="1100" b="1" i="0" u="none" strike="noStrike" smtClean="0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среды"</a:t>
                      </a:r>
                      <a:endParaRPr lang="ru-RU" sz="1100" b="1" i="0" u="none" strike="noStrike" dirty="0">
                        <a:solidFill>
                          <a:srgbClr val="FF15C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10 597</a:t>
                      </a:r>
                      <a:endParaRPr lang="ru-RU" sz="1100" b="1" i="0" u="none" strike="noStrike" dirty="0">
                        <a:solidFill>
                          <a:srgbClr val="FF15C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29" marR="8929" marT="892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10 597</a:t>
                      </a:r>
                      <a:endParaRPr lang="ru-RU" sz="1100" b="1" i="0" u="none" strike="noStrike" dirty="0">
                        <a:solidFill>
                          <a:srgbClr val="FF15C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29" marR="8929" marT="892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15C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FF15C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29" marR="8929" marT="8929" marB="0" anchor="ctr">
                    <a:noFill/>
                  </a:tcPr>
                </a:tc>
              </a:tr>
              <a:tr h="17975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поддержку государственных программ субъектов Российской Федерации и муниципальных программ формирования современной городской среды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10 597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29" marR="8929" marT="892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10 597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29" marR="8929" marT="892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29" marR="8929" marT="8929" marB="0" anchor="ctr">
                    <a:noFill/>
                  </a:tcPr>
                </a:tc>
              </a:tr>
              <a:tr h="161206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РАСХОДОВ: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29" marR="8929" marT="892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10 597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29" marR="8929" marT="892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10 597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29" marR="8929" marT="892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29" marR="8929" marT="8929" marB="0" anchor="ctr">
                    <a:noFill/>
                  </a:tcPr>
                </a:tc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409D2392-587E-4EBA-8745-F2B3A8843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85890"/>
            <a:ext cx="2743200" cy="365125"/>
          </a:xfrm>
        </p:spPr>
        <p:txBody>
          <a:bodyPr/>
          <a:lstStyle/>
          <a:p>
            <a:fld id="{F203300F-B5E5-4D9E-9381-383162CC59FB}" type="slidenum">
              <a:rPr lang="ru-RU" smtClean="0"/>
              <a:pPr/>
              <a:t>43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087539" y="1062531"/>
            <a:ext cx="27254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9754" y="2987209"/>
            <a:ext cx="11816860" cy="120032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sz="24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ДИНАМИКА ИСПОЛНЕНИЯ МУНИЦИПАЛЬНОЙ ПРОГРАММЫ "ФОРМИРОВАНИЕ СОВРЕМЕННОЙ ГОРОДСКОЙ СРЕДЫ НА ТЕРРИТОРИИ ПСКОВСКОГО РАЙОНА"</a:t>
            </a:r>
            <a:endParaRPr lang="ru-RU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1641134727"/>
              </p:ext>
            </p:extLst>
          </p:nvPr>
        </p:nvGraphicFramePr>
        <p:xfrm>
          <a:off x="750277" y="4314092"/>
          <a:ext cx="10816492" cy="2344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9142960" y="4142627"/>
            <a:ext cx="274145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графике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543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36430" y="147902"/>
            <a:ext cx="11414011" cy="83551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Непрограммные расходы </a:t>
            </a:r>
            <a:r>
              <a:rPr lang="ru-RU" sz="26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 "Псковский район"</a:t>
            </a:r>
            <a:endParaRPr lang="ru-RU" sz="26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2794048"/>
              </p:ext>
            </p:extLst>
          </p:nvPr>
        </p:nvGraphicFramePr>
        <p:xfrm>
          <a:off x="438768" y="1464049"/>
          <a:ext cx="11406564" cy="27989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38145"/>
                <a:gridCol w="923026"/>
                <a:gridCol w="750498"/>
                <a:gridCol w="794895"/>
              </a:tblGrid>
              <a:tr h="2488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</a:p>
                  </a:txBody>
                  <a:tcPr marL="5078" marR="5078" marT="50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</a:tr>
              <a:tr h="10156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Непрограммные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111 175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105 527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94,92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</a:tr>
              <a:tr h="17265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Непрограммные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</a:t>
                      </a:r>
                      <a:r>
                        <a:rPr lang="ru-RU" sz="11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743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102 105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94,77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</a:tr>
              <a:tr h="101384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Резервный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фонд Правительства Псковской области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32 042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32 042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</a:tr>
              <a:tr h="17520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Резервный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фонд администрации муниципального района в рамках непрограммного направления деятельности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4 204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3 433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81,68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</a:tr>
              <a:tr h="110184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исполнение судебных актов в рамках непрограммного направления деятельности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9 323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7 047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75,59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</a:tr>
              <a:tr h="17265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защиту населения и территорий от чрезвычайных ситуаций, осуществляемые за счет средств резервных фондов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4 600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2 070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</a:tr>
              <a:tr h="17265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проведение выборов в органы местного самоуправления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2 039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2 039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</a:tr>
              <a:tr h="96274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Обеспечение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деятельности МКУ ПР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"ЦЕНТР </a:t>
                      </a:r>
                      <a:r>
                        <a:rPr lang="ru-RU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ОКАЗАНИЯ </a:t>
                      </a:r>
                      <a:r>
                        <a:rPr lang="ru-RU" sz="1100" b="1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УСЛУГ"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56 575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56 512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99,89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</a:tr>
              <a:tr h="19494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поощрение муниципальных управленческих команд за достижение показателей деятельности органов исполнительной власти Псковской области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</a:tr>
              <a:tr h="145974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оплате труда по Председателю Собрания депутатов в рамках непрограммного направления деятельности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1 792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1 792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</a:tr>
              <a:tr h="32457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Расходы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оплате труда и обеспечение функций муниципальных органов аппарата Собрания депутатов, в рамках непрограммного направления деятельности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1 640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1 631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99,44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</a:tr>
              <a:tr h="174478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РАСХОДОВ: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111 175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105 527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94,92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78" marR="5078" marT="5078" marB="0" anchor="ctr">
                    <a:noFill/>
                  </a:tcPr>
                </a:tc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44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119907" y="1136762"/>
            <a:ext cx="27254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01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0267" y="193812"/>
            <a:ext cx="11746523" cy="817248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ИСПОЛНЕНИЯ НЕПРОГРАММНЫХ РАСХОДОВ</a:t>
            </a:r>
            <a:endParaRPr lang="ru-RU" sz="26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4654080"/>
              </p:ext>
            </p:extLst>
          </p:nvPr>
        </p:nvGraphicFramePr>
        <p:xfrm>
          <a:off x="848213" y="1419644"/>
          <a:ext cx="10362955" cy="4207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45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125335" y="1188812"/>
            <a:ext cx="274145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графике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82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4043738"/>
              </p:ext>
            </p:extLst>
          </p:nvPr>
        </p:nvGraphicFramePr>
        <p:xfrm>
          <a:off x="276046" y="1440863"/>
          <a:ext cx="11770076" cy="46233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92875"/>
                <a:gridCol w="1345721"/>
                <a:gridCol w="974785"/>
                <a:gridCol w="785004"/>
                <a:gridCol w="771691"/>
              </a:tblGrid>
              <a:tr h="1331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НПА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  <a:r>
                        <a:rPr lang="ru-RU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 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</a:tr>
              <a:tr h="23096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Субвенции на осуществление органами</a:t>
                      </a:r>
                      <a:r>
                        <a:rPr lang="ru-RU" sz="11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местного самоуправления отдельных государственных полномочий по предоставлению педагогическим работникам муниципальных образовательных организаций, проживающим и работающим в сельских населенных пунктах, рабочих поселках (поселках городского типа), компенсации расходов на оплату жилых помещений, отопления и освещения ДОШКОЛЬНОЕ ОБРАЗОВАНИЕ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13"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Решение Собрания депутатов Псковского района от </a:t>
                      </a:r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</a:t>
                      </a:r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декабря </a:t>
                      </a:r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года № </a:t>
                      </a:r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 "О </a:t>
                      </a:r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бюджете муниципального образования </a:t>
                      </a:r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"Псковский район" </a:t>
                      </a:r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 и на плановый период </a:t>
                      </a:r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</a:t>
                      </a:r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годов" </a:t>
                      </a:r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(в редакции от </a:t>
                      </a:r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22.02.2024 </a:t>
                      </a:r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109, </a:t>
                      </a:r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</a:t>
                      </a:r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13.06.2024 </a:t>
                      </a:r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137, </a:t>
                      </a:r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</a:t>
                      </a:r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13.08.2024 </a:t>
                      </a:r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150, </a:t>
                      </a:r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</a:t>
                      </a:r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10.10.2024 </a:t>
                      </a:r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160, </a:t>
                      </a:r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</a:t>
                      </a:r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26.12.2024 </a:t>
                      </a:r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175)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2 136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2 136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</a:tr>
              <a:tr h="277158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реализацию социальных гарантий, предоставляемых педагогическим работникам образовательных учреждений по муниципальным бюджетным дошкольным образовательным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учреждениям ДОШКОЛЬНОЕ ОБРАЗОВАНИЕ</a:t>
                      </a: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1 560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1 560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</a:tr>
              <a:tr h="138579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выплаты именных стипендий учащимся образовательных учреждений Псковского района</a:t>
                      </a: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</a:tr>
              <a:tr h="23096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Субвенции на осуществление органами местного самоуправления отдельных государственных полномочий по предоставлению педагогическим работникам муниципальных образовательных организаций, проживающим и работающим в сельских населенных пунктах, рабочих поселках (поселках городского типа), компенсации расходов на оплату жилых помещений, отопления и освещения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2 216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2 216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</a:tr>
              <a:tr h="277158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на реализацию социальных гарантий, предоставляемых педагогическим работникам образовательных учреждений по муниципальным бюджетным общеобразовательным учреждениям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1 620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1 620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</a:tr>
              <a:tr h="12413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обеспечение оздоровления и отдыха детей в каникулярное время</a:t>
                      </a: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Субвенции на осуществление органами местного самоуправления отдельных государственных полномочий по предоставлению педагогическим работникам муниципальных образовательных организаций, проживающим и работающим в сельских населенных пунктах, рабочих поселках (поселках городского типа), компенсации расходов на оплату жилых помещений, отопления и освещения ДОПОЛНИТЕЛЬНОЕ ОБРАЗОВАНИЕ</a:t>
                      </a: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8579">
                <a:tc vMerge="1">
                  <a:txBody>
                    <a:bodyPr/>
                    <a:lstStyle/>
                    <a:p>
                      <a:pPr algn="l" fontAlgn="t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</a:tr>
              <a:tr h="18013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реализацию социальных гарантий, предоставляемых педагогическим работникам образовательных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учреждений ДОПОЛНИТЕЛЬНОЕ ОБРАЗОВАНИЕ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Компенсация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расходов коммунальных услуг работникам культуры, проживающим и работающим в сельских населенных пунктах</a:t>
                      </a: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4471">
                <a:tc vMerge="1">
                  <a:txBody>
                    <a:bodyPr/>
                    <a:lstStyle/>
                    <a:p>
                      <a:pPr algn="l" fontAlgn="t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668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668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Подведение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итогов сельскохозяйственного года, подготовка и проведение мероприятий, посвященных профессиональному празднику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"День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работника сельского хозяйства и перерабатывающей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промышленности"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4771">
                <a:tc vMerge="1">
                  <a:txBody>
                    <a:bodyPr/>
                    <a:lstStyle/>
                    <a:p>
                      <a:pPr algn="l" fontAlgn="t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E2FAA489-1CE0-4C0C-9A6C-7C729AC97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46</a:t>
            </a:fld>
            <a:endParaRPr lang="ru-RU" dirty="0"/>
          </a:p>
        </p:txBody>
      </p:sp>
      <p:sp>
        <p:nvSpPr>
          <p:cNvPr id="8" name="Заголовок 1">
            <a:extLst>
              <a:ext uri="{FF2B5EF4-FFF2-40B4-BE49-F238E27FC236}">
                <a16:creationId xmlns="" xmlns:a16="http://schemas.microsoft.com/office/drawing/2014/main" id="{262BEBD5-D6C4-4373-8370-0E26C1FFC150}"/>
              </a:ext>
            </a:extLst>
          </p:cNvPr>
          <p:cNvSpPr txBox="1">
            <a:spLocks/>
          </p:cNvSpPr>
          <p:nvPr/>
        </p:nvSpPr>
        <p:spPr>
          <a:xfrm>
            <a:off x="187569" y="162562"/>
            <a:ext cx="11730893" cy="5436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расходах бюджета </a:t>
            </a:r>
            <a:r>
              <a:rPr lang="ru-RU" sz="2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социальное </a:t>
            </a:r>
            <a:r>
              <a:rPr lang="ru-RU" sz="2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и иные выплаты </a:t>
            </a:r>
            <a:r>
              <a:rPr lang="ru-RU" sz="2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населению</a:t>
            </a:r>
            <a:endParaRPr lang="ru-RU" sz="2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193036" y="1080068"/>
            <a:ext cx="27254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407258" y="6325818"/>
            <a:ext cx="263886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900" dirty="0">
                <a:cs typeface="Times New Roman" pitchFamily="18" charset="0"/>
              </a:rPr>
              <a:t>Продолжение таблицы на следующем слайде</a:t>
            </a:r>
            <a:endParaRPr lang="ru-RU" sz="9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07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026" y="319177"/>
            <a:ext cx="11582400" cy="552091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lvl="0">
              <a:spcBef>
                <a:spcPts val="0"/>
              </a:spcBef>
            </a:pPr>
            <a:r>
              <a:rPr lang="ru-RU" sz="2600" b="1" cap="none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Информация о расходах бюджета на социальное обеспечение и иные выплаты </a:t>
            </a:r>
            <a:r>
              <a:rPr lang="ru-RU" sz="2600" b="1" cap="none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населению</a:t>
            </a:r>
            <a:endParaRPr lang="ru-RU" sz="2600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8203659"/>
              </p:ext>
            </p:extLst>
          </p:nvPr>
        </p:nvGraphicFramePr>
        <p:xfrm>
          <a:off x="449532" y="1397164"/>
          <a:ext cx="11446294" cy="38117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14242"/>
                <a:gridCol w="1664898"/>
                <a:gridCol w="879894"/>
                <a:gridCol w="759124"/>
                <a:gridCol w="828136"/>
              </a:tblGrid>
              <a:tr h="1331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НПА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  <a:r>
                        <a:rPr lang="ru-RU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 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</a:tr>
              <a:tr h="184771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E39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Проведение сельскохозяйственной ярмарки, конкурса лучшего по профессии и привлечение молодых специалистов в агропромышленный комплекс</a:t>
                      </a:r>
                    </a:p>
                  </a:txBody>
                  <a:tcPr marL="9525" marR="9525" marT="9525" marB="0">
                    <a:noFill/>
                  </a:tcPr>
                </a:tc>
                <a:tc rowSpan="12"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Решение Собрания депутатов Псковского района от 26 декабря 2023 года № 103 "О бюджете муниципального образования "Псковский район" на 2024 год и на плановый период 2025 и 2026 годов" (в редакции от 22.02.2024 № 109, от 13.06.2024 № 137, от 13.08.2024 № 150, от 10.10.2024 № 160, от 26.12.2024 № 175)</a:t>
                      </a:r>
                      <a:endParaRPr lang="ru-RU" sz="1100" b="1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73,24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</a:tr>
              <a:tr h="184771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E39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Расходы на реализацию мероприятий в рамках процессных мероприятий "Развитие и совершенствование института добровольных народных дружин"</a:t>
                      </a: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54,62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</a:tr>
              <a:tr h="184771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E39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Софинансирование расходов на реализацию мероприятий в рамках процессных мероприятий "Развитие и совершенствование института добровольных народных дружин"</a:t>
                      </a: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54,62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</a:tr>
              <a:tr h="9238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Доплаты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пенсиям муниципальным служащим</a:t>
                      </a: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2 516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2 512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</a:tr>
              <a:tr h="184771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Гранты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лучшим работникам учреждений, осуществляющим деятельность на территории  муниципального образования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"Псковский район"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253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253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</a:tr>
              <a:tr h="138579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Поощрение </a:t>
                      </a:r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молодым специалистам образовательных учреждений Псковского района</a:t>
                      </a: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195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86,08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</a:tr>
              <a:tr h="32335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Выплата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доплат к трудовым пенсиям лицам, замещавшим должности в органах государственной власти и управления районов Псковской области и городов Псков и Великие Луки, должности в органах местного самоуправления до 13 марта 1997 года</a:t>
                      </a: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83,78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</a:tr>
              <a:tr h="277158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Осуществление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единовременной выплаты гражданам РФ, постоянно проживающим на территории муниципального образования, в связи с празднованием очередной годовщины Победы</a:t>
                      </a: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</a:tr>
              <a:tr h="138579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Выплата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лицам, удостоенным звания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"Почетный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гражданин муниципального </a:t>
                      </a:r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района"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66,67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</a:tr>
              <a:tr h="138579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Резервный </a:t>
                      </a:r>
                      <a:r>
                        <a:rPr lang="ru-RU" sz="1100" b="1" i="0" u="none" strike="noStrike" dirty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фонд администрации муниципального района в рамках непрограммного направления деятельности</a:t>
                      </a: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615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615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</a:tr>
              <a:tr h="138579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на поощрение муниципальных управленческих команд за достижение показателей деятельности органов исполнительной власти Псковской области</a:t>
                      </a: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277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277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</a:tr>
              <a:tr h="48453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РАСХОДОВ: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14 245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13 917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97,73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1" marR="1811" marT="1811" marB="0" anchor="ctr">
                    <a:noFill/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47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296554" y="1166332"/>
            <a:ext cx="27254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47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113" y="220282"/>
            <a:ext cx="11551139" cy="918405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ИСПОЛНЕНИЯ РАСХОДОВ НА СОЦИАЛЬНОЕ ОБЕСПЕЧЕНИЕ И ИНЫЕ ВЫПЛАТЫ НАСЕЛЕНИЮ</a:t>
            </a:r>
            <a:endParaRPr lang="ru-RU" sz="26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6600549"/>
              </p:ext>
            </p:extLst>
          </p:nvPr>
        </p:nvGraphicFramePr>
        <p:xfrm>
          <a:off x="992554" y="1431763"/>
          <a:ext cx="10535137" cy="37474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48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174440" y="1092245"/>
            <a:ext cx="274145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графике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79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82955" y="172528"/>
            <a:ext cx="11418276" cy="810883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6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Закупка товаров, работ, услуг в целях капитального ремонта государственного (муниципального) </a:t>
            </a:r>
            <a:r>
              <a:rPr lang="ru-RU" sz="2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имущества</a:t>
            </a:r>
            <a:endParaRPr lang="ru-RU" sz="26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1743101"/>
              </p:ext>
            </p:extLst>
          </p:nvPr>
        </p:nvGraphicFramePr>
        <p:xfrm>
          <a:off x="198409" y="1295014"/>
          <a:ext cx="11863100" cy="23770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38796"/>
                <a:gridCol w="913343"/>
                <a:gridCol w="781611"/>
                <a:gridCol w="829350"/>
              </a:tblGrid>
              <a:tr h="4568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5" marR="5125" marT="51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план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5" marR="5125" marT="51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5" marR="5125" marT="51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5" marR="5125" marT="5125" marB="0" anchor="ctr">
                    <a:noFill/>
                  </a:tcPr>
                </a:tc>
              </a:tr>
              <a:tr h="163242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на выкуп и капитальный ремонт нежилого помещения в дер. Писковичи для организации дополнительных групп детского сада "Рябинушка", в т.ч. ПИР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3 077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5" marR="5125" marT="51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3 077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5" marR="5125" marT="51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5" marR="5125" marT="5125" marB="0" anchor="ctr">
                    <a:noFill/>
                  </a:tcPr>
                </a:tc>
              </a:tr>
              <a:tr h="21899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в границах района электро-, тепло-, газо- и водоснабжения населения, водоотведения, снабжения населения топливом в пределах полномочий, установленных законодательством Российской Федерации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289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5" marR="5125" marT="51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289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5" marR="5125" marT="51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5" marR="5125" marT="5125" marB="0" anchor="ctr">
                    <a:noFill/>
                  </a:tcPr>
                </a:tc>
              </a:tr>
              <a:tr h="12061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на строительство, реконструкцию, капитальный ремонт и техническое перевооружение объектов коммунальной инфраструктуры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4 464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5" marR="5125" marT="51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4 421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5" marR="5125" marT="51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99,04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5" marR="5125" marT="5125" marB="0" anchor="ctr">
                    <a:noFill/>
                  </a:tcPr>
                </a:tc>
              </a:tr>
              <a:tr h="271252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Софинансирование расходов на строительство, реконструкцию, капитальный ремонт и техническое перевооружение объектов коммунальной инфраструктуры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235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5" marR="5125" marT="51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5" marR="5125" marT="51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99,04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5" marR="5125" marT="5125" marB="0" anchor="ctr">
                    <a:noFill/>
                  </a:tcPr>
                </a:tc>
              </a:tr>
              <a:tr h="17218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мероприятия по благоустройству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5" marR="5125" marT="51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5" marR="5125" marT="51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5" marR="5125" marT="5125" marB="0" anchor="ctr">
                    <a:noFill/>
                  </a:tcPr>
                </a:tc>
              </a:tr>
              <a:tr h="13747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на реализацию мероприятий в рамках международного проекта "Зеленый туристический маршрут" (МП "Россия - Латвия")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859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5" marR="5125" marT="51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859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5" marR="5125" marT="51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5" marR="5125" marT="5125" marB="0" anchor="ctr">
                    <a:noFill/>
                  </a:tcPr>
                </a:tc>
              </a:tr>
              <a:tr h="10695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на капитальный и текущий ремонт муниципального жилищного фонда, снос аварийного жилья, находящегося в муниципальной собственности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5" marR="5125" marT="51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5" marR="5125" marT="51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56,37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5" marR="5125" marT="5125" marB="0" anchor="ctr">
                    <a:noFill/>
                  </a:tcPr>
                </a:tc>
              </a:tr>
              <a:tr h="106955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РАСХОДОВ: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10 194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5" marR="5125" marT="51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9 626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5" marR="5125" marT="51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94,42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5" marR="5125" marT="5125" marB="0" anchor="ctr">
                    <a:noFill/>
                  </a:tcPr>
                </a:tc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49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336083" y="1064182"/>
            <a:ext cx="27254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82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642EA36-1BF3-407E-A744-F615F6D3E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63" y="77638"/>
            <a:ext cx="11623675" cy="943899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6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параметры исполнения бюджета </a:t>
            </a:r>
            <a:r>
              <a:rPr lang="ru-RU" sz="2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</a:t>
            </a:r>
            <a:r>
              <a:rPr lang="ru-RU" sz="26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"Псковский район"</a:t>
            </a:r>
            <a:endParaRPr lang="ru-RU" sz="2600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C06C6BA-EE92-48BE-B128-913A4A2B1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63" y="5466493"/>
            <a:ext cx="11623675" cy="1092394"/>
          </a:xfrm>
          <a:gradFill flip="none" rotWithShape="1">
            <a:gsLst>
              <a:gs pos="14000">
                <a:srgbClr val="5E9EFF">
                  <a:alpha val="65000"/>
                </a:srgb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2400000" scaled="0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итогам года сложился </a:t>
            </a:r>
            <a:r>
              <a:rPr lang="ru-RU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профицит </a:t>
            </a:r>
            <a:r>
              <a:rPr lang="ru-RU" sz="1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бюджета, который составил </a:t>
            </a:r>
            <a:r>
              <a:rPr lang="ru-RU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18 362 тысячи рублей.</a:t>
            </a:r>
            <a:endParaRPr lang="ru-RU" sz="1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ru-RU" sz="1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Муниципальные заимствования в </a:t>
            </a:r>
            <a:r>
              <a:rPr lang="ru-RU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2024 </a:t>
            </a:r>
            <a:r>
              <a:rPr lang="ru-RU" sz="1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году не привлекались, муниципальные гарантии не предоставлялись.</a:t>
            </a:r>
          </a:p>
          <a:p>
            <a:pPr marL="0" indent="0" algn="ctr">
              <a:buNone/>
            </a:pPr>
            <a:r>
              <a:rPr lang="ru-RU" altLang="ru-RU" sz="1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Муниципальный долг в </a:t>
            </a:r>
            <a:r>
              <a:rPr lang="ru-RU" altLang="ru-RU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2024 году </a:t>
            </a:r>
            <a:r>
              <a:rPr lang="ru-RU" altLang="ru-RU" sz="1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отсутствовал.</a:t>
            </a:r>
          </a:p>
          <a:p>
            <a:pPr marL="0" indent="0" algn="ctr">
              <a:buNone/>
            </a:pPr>
            <a:endParaRPr lang="ru-RU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46C5054A-9DCF-4C6C-B532-D67824CCB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11700" y="6549292"/>
            <a:ext cx="2743200" cy="308708"/>
          </a:xfrm>
        </p:spPr>
        <p:txBody>
          <a:bodyPr/>
          <a:lstStyle/>
          <a:p>
            <a:fld id="{F203300F-B5E5-4D9E-9381-383162CC59FB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3C6F7F59-BFCE-43EB-8468-DCDDB17B579E}"/>
              </a:ext>
            </a:extLst>
          </p:cNvPr>
          <p:cNvSpPr/>
          <p:nvPr/>
        </p:nvSpPr>
        <p:spPr>
          <a:xfrm>
            <a:off x="284163" y="1153306"/>
            <a:ext cx="116236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/>
              <a:t>Бюджет </a:t>
            </a:r>
            <a:r>
              <a:rPr lang="ru-RU" sz="2000" b="1" i="1" dirty="0" smtClean="0"/>
              <a:t>муниципального </a:t>
            </a:r>
            <a:r>
              <a:rPr lang="ru-RU" sz="2000" b="1" i="1" smtClean="0"/>
              <a:t>образования "Псковский район" </a:t>
            </a:r>
            <a:r>
              <a:rPr lang="ru-RU" sz="2000" b="1" i="1" dirty="0"/>
              <a:t>на </a:t>
            </a:r>
            <a:r>
              <a:rPr lang="ru-RU" sz="2000" b="1" i="1" dirty="0" smtClean="0"/>
              <a:t>2024 </a:t>
            </a:r>
            <a:r>
              <a:rPr lang="ru-RU" sz="2000" b="1" i="1" dirty="0"/>
              <a:t>год </a:t>
            </a:r>
            <a:r>
              <a:rPr lang="ru-RU" sz="2000" b="1" i="1" dirty="0" smtClean="0"/>
              <a:t>был </a:t>
            </a:r>
            <a:r>
              <a:rPr lang="ru-RU" sz="2000" b="1" i="1" dirty="0"/>
              <a:t>утвержден решением </a:t>
            </a:r>
            <a:r>
              <a:rPr lang="ru-RU" sz="2000" b="1" i="1" dirty="0" smtClean="0"/>
              <a:t>Собрания депутатов Псковского района 26 </a:t>
            </a:r>
            <a:r>
              <a:rPr lang="ru-RU" sz="2000" b="1" i="1" dirty="0"/>
              <a:t>декабря </a:t>
            </a:r>
            <a:r>
              <a:rPr lang="ru-RU" sz="2000" b="1" i="1" dirty="0" smtClean="0"/>
              <a:t>2023 </a:t>
            </a:r>
            <a:r>
              <a:rPr lang="ru-RU" sz="2000" b="1" i="1" dirty="0"/>
              <a:t>года № </a:t>
            </a:r>
            <a:r>
              <a:rPr lang="ru-RU" sz="2000" b="1" i="1" dirty="0" smtClean="0"/>
              <a:t>103.</a:t>
            </a:r>
            <a:endParaRPr lang="ru-RU" sz="2000" b="1" i="1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EF9B7FA9-B487-4703-8345-D85D72226C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507042"/>
              </p:ext>
            </p:extLst>
          </p:nvPr>
        </p:nvGraphicFramePr>
        <p:xfrm>
          <a:off x="258669" y="1994545"/>
          <a:ext cx="11649169" cy="3410287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56519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2703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7385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6649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31984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86264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33118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80292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45147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Параметры бюджета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План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Исполнение бюджета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Выполнение плановых назначений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312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Первоначальный 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бюджет</a:t>
                      </a:r>
                    </a:p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(№ 103 от 26.12.2023)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Уточненный 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план</a:t>
                      </a:r>
                    </a:p>
                    <a:p>
                      <a:pPr algn="ctr"/>
                      <a:endParaRPr lang="ru-RU" sz="16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(№</a:t>
                      </a:r>
                      <a:r>
                        <a:rPr lang="ru-RU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175 от 26.12.2024)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 первоначальному 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бюджету</a:t>
                      </a:r>
                    </a:p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(№ 103 от 26.12.2023)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 уточненному плану </a:t>
                      </a:r>
                      <a:endParaRPr lang="ru-RU" sz="16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ru-RU" sz="16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(№ 175 от 26.12.2024) 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618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абсолютные значения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абсолютные значения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66907806"/>
                  </a:ext>
                </a:extLst>
              </a:tr>
              <a:tr h="57483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Доходы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912 629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1 163 751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1 197 747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285 118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131,2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33 996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102,9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60717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Расходы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980 317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1 228 598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1 179 385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199 068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120,3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- 49 213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96,0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6989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Дефицит </a:t>
                      </a:r>
                      <a:r>
                        <a:rPr lang="ru-RU" sz="1800" b="0" i="0" u="none" strike="noStrike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"-" 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</a:t>
                      </a:r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Профицит </a:t>
                      </a:r>
                      <a:r>
                        <a:rPr lang="ru-RU" sz="1800" b="0" i="0" u="none" strike="noStrike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"+"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- 67 688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64 847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18 362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6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Прямоугольник 7">
            <a:extLst>
              <a:ext uri="{FF2B5EF4-FFF2-40B4-BE49-F238E27FC236}">
                <a16:creationId xmlns="" xmlns:a16="http://schemas.microsoft.com/office/drawing/2014/main" id="{C12548DC-438E-4905-AB84-21DF84FD97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763" y="1763713"/>
            <a:ext cx="11649075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900" dirty="0"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9576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9507" y="214383"/>
            <a:ext cx="11543323" cy="794908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rgbClr val="00B050"/>
                </a:solidFill>
                <a:effectLst/>
              </a:rPr>
              <a:t>ДИНАМИКА ИСПОЛНЕНИЯ ЗАКУПКИ ТОВАРОВ, РАБОТ, УСЛУГ В ЦЕЛЯХ КАПИТАЛЬНОГО РЕМОНТА ГОСУДАРСТВЕННОГО (МУНИЦИПАЛЬНОГО) ИМУЩЕСТВА</a:t>
            </a:r>
            <a:endParaRPr lang="ru-RU" sz="2400" b="1" dirty="0">
              <a:solidFill>
                <a:srgbClr val="00B050"/>
              </a:solidFill>
              <a:effectLst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6261224"/>
              </p:ext>
            </p:extLst>
          </p:nvPr>
        </p:nvGraphicFramePr>
        <p:xfrm>
          <a:off x="1035171" y="1351832"/>
          <a:ext cx="10541478" cy="38326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50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219118" y="1121000"/>
            <a:ext cx="274145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графике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541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9847" y="172528"/>
            <a:ext cx="11488615" cy="851287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субсидий бюджетным, автономным учреждениям и иным некоммерческим </a:t>
            </a:r>
            <a:r>
              <a:rPr lang="ru-RU" sz="24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организациям</a:t>
            </a:r>
            <a:endParaRPr lang="ru-RU" sz="24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2387310"/>
              </p:ext>
            </p:extLst>
          </p:nvPr>
        </p:nvGraphicFramePr>
        <p:xfrm>
          <a:off x="312616" y="1312985"/>
          <a:ext cx="11729859" cy="48247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57595"/>
                <a:gridCol w="854015"/>
                <a:gridCol w="759125"/>
                <a:gridCol w="759124"/>
              </a:tblGrid>
              <a:tr h="5420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289278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Расходы на обеспечение деятельности (оказание услуг) муниципальных учреждений в рамках основного мероприятия "Дошкольное образование" муниципальной программы "Развитие образования, молодежной политики, физической культуры и спорта в муниципальном образовании"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51 973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51 973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145134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Выплата компенсации части родительской платы за присмотр и уход за детьми, осваивающими образовательные программы дошкольного образования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2 019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2 019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145134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Совершенствование организации питания детей в дошкольных учреждениях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2 942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2 942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577568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Расходы на создание условий для осуществления присмотра и ухода за осваивающими образовательные программы дошкольного образования в организациях, осуществляющих образовательную деятельность, детьми-инвалидами, детьми-сиротами и детьми, оставшимися без попечения родителей, детьми с туберкулезной интоксикацией, детьми граждан Российской Федерации, призванных на военную службу по мобилизации, детьми военнослужащих и (или) сотрудников, принимающих участие в специальной военной операции, а также детьми граждан Российской Федерации, призванных на военную службу по мобилизации, детьми военнослужащих и (или) сотрудников, погибших (умерших) в ходе специальной военной операции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2 736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2 736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324988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Расходы на обеспечение государственных гарантий реализации прав на получение общедоступного и бесплатного дошкольного образования в дошкольных образовательных организациях, начального общего, основного общего, среднего общего образования, дополнительного образования детей в общеобразовательных организациях области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136 208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136 208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171939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Выплата компенсации части родительской платы за присмотр и уход за детьми, осваивающими образовательные программы дошкольного образования в организациях, осуществляющих образовательную деятельность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6 816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6 816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350779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Расходы на воспитание и обучение детей-инвалидов в муниципальных дошкольных учреждениях по муниципальным бюджетным дошкольным образовательным учреждениям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784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784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289278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Софинансирование расходов на создание условий для осуществления присмотра и ухода за детьми-инвалидами, детьми-сиротами и детьми, оставшимися без попечения родителей, детьми с туберкулезной интоксикацией, детьми граждан Российской Федерации, призванных на военную службу по мобилизации, а также за детьми военнослужащих, принимающих участие в специальной военной операции, осваивающими образовательные программы дошкольного образования в организациях, осуществляющих образовательную деятельность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145134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Расходы на обеспечение деятельности (оказание услуг) муниципальных учреждений в рамках основного мероприятия "Общее образование" муниципальной программы "Развитие образования, молодежной политики, физической культуры и спорта в муниципальном образовании"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92 806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92 652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99,83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51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039565" y="1042937"/>
            <a:ext cx="27254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199709" y="6223461"/>
            <a:ext cx="263886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Продолжение таблицы на следующем слайде</a:t>
            </a:r>
            <a:endParaRPr lang="ru-RU" sz="900" b="1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524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1914557"/>
              </p:ext>
            </p:extLst>
          </p:nvPr>
        </p:nvGraphicFramePr>
        <p:xfrm>
          <a:off x="211015" y="1384789"/>
          <a:ext cx="11809046" cy="48096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07438"/>
                <a:gridCol w="902441"/>
                <a:gridCol w="735836"/>
                <a:gridCol w="763331"/>
              </a:tblGrid>
              <a:tr h="1776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  <a:r>
                        <a:rPr lang="ru-RU" sz="1100" b="1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план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8912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Организации питания учащихся с ограниченными возможностями здоровья и обучающихся из числа инвалидов (детей-инвалидов) без статуса ОВЗ в общеобразовательных учреждениях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1 157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1 157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8912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Мероприятия по организации питания в муниципальных общеобразовательных учреждениях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5 838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5 838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8912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Расходы на обеспечение государственных гарантий реализации прав на получение общедоступного и бесплатного дошкольного образования в дошкольных образовательных организациях, начального общего, основного общего, среднего общего образования, дополнительного образования детей в общеобразовательных организациях области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169 618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169 618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17763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Расходы на выплату вознаграждения за выполнение функций классного руководителя педагогическим работникам муниципальных образовательных учреждений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2 578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2 578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17763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Расходы на осуществление государственных полномочий по выплате компенсации педагогическим работникам за работу по подготовке и проведению государственной итоговой аттестации по образовательным программам основного общего и среднего общего образования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97,13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8912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Расходы на обеспечение выплат ежемесячного денежного вознаграждения советникам директоров по воспитанию и взаимодействию с детскими общественными объединениями государственных общеобразовательных организаций, профессиональных образовательных организаций субъектов Российской Федерации, г. Байконура и федеральной территории "Сириус", муниципальных общеобразовательных организаций и профессиональных образовательных организаций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93,11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8912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Расходы на ежемесячное денежное вознаграждение за классное руководство педагогическим работникам государственных и муниципальных образовательных организаций, реализующих образовательные программы начального общего образования, образовательные программы основного общего образования, образовательные программы среднего общего образования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24 924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24 905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8912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/>
                        </a:rPr>
                        <a:t> Мероприятия по организации бесплатного горячего питания обучающихся, получающих начальное общее образование в муниципальных образовательных организациях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16 450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16 450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17763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/>
                        </a:rPr>
                        <a:t> Софинансирование расходов на мероприятия по организации питания в муниципальных общеобразовательных учреждениях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1 224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1 224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/>
                        </a:rPr>
                        <a:t> Организация и обеспечение оздоровления и отдыха детей в каникулярное время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505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505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8912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/>
                        </a:rPr>
                        <a:t> Проведение мероприятий по обеспечению деятельности советников директора по воспитанию и взаимодействию с детскими общественными объединениями в общеобразовательных организациях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2 009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2 009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17763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Расходы на проведение текущего и капитального ремонта в муниципальных бюджетных образовательных учреждениях Псковского района, приобретение оборудования в рамках основного мероприятия "Проведение ремонтов, приобретение оборудования и уплата налогов" муниципальной программы "Развитие образования, молодежной политики, физической культуры и спорта в муниципальном образовании"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60 330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42 433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86,91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52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1015" y="114719"/>
            <a:ext cx="11809047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sz="2400" b="1" cap="all" dirty="0">
                <a:solidFill>
                  <a:srgbClr val="00B05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Предоставление субсидий бюджетным, автономным учреждениям и иным некоммерческим организациям</a:t>
            </a:r>
            <a:endParaRPr lang="ru-RU" sz="22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113147" y="1119258"/>
            <a:ext cx="27254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199709" y="6223461"/>
            <a:ext cx="263886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Продолжение таблицы на следующем слайде</a:t>
            </a:r>
            <a:endParaRPr lang="ru-RU" sz="900" b="1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133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2280" y="388189"/>
            <a:ext cx="11582400" cy="577969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sz="27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субсидий бюджетным, автономным учреждениям и иным некоммерческим организациям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3482073"/>
              </p:ext>
            </p:extLst>
          </p:nvPr>
        </p:nvGraphicFramePr>
        <p:xfrm>
          <a:off x="300228" y="1350090"/>
          <a:ext cx="11538344" cy="45219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82964"/>
                <a:gridCol w="864989"/>
                <a:gridCol w="759125"/>
                <a:gridCol w="831266"/>
              </a:tblGrid>
              <a:tr h="1776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8912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/>
                        </a:rPr>
                        <a:t> Расходы на уплату налогов в рамках основного мероприятия "Проведение ремонтов, приобретение оборудования и уплата налогов" муниципальной программы "Развитие образования, молодежной политики, физической культуры и спорта в муниципальном образовании"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10 916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10 916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8912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/>
                        </a:rPr>
                        <a:t> Расходы на обновление материально-технической базы для организации учебно-исследовательской, научно-практической, творческой деятельности, занятий физической культурой и спортом в образовательных организациях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1 511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1 511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8912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/>
                        </a:rPr>
                        <a:t> Мероприятия по профилактике безнадзорности и правонарушений среди несовершеннолетних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8912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Расходы на организацию трудоустройства несовершеннолетних граждан в возрасте от 14 до 18 лет в свободное от учебы время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81,62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8912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/>
                        </a:rPr>
                        <a:t> Мероприятия по осуществлению антинаркотической пропаганды и антинаркотического просвещения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8912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Расходы на обеспечение деятельности (оказание услуг) муниципальных учреждений в рамках основного мероприятия "Дополнительное образование" муниципальной программы "Развитие образования, молодежной политики, физической культуры и спорта в муниципальном образовании"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34 498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34 496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8912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/>
                        </a:rPr>
                        <a:t> Расходы на обеспечение государственных гарантий реализации прав на получение общедоступного и бесплатного дошкольного образования в дошкольных образовательных организациях, начального общего, основного общего, среднего общего образования, дополнительного образования детей в общеобразовательных организациях области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5 913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1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913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8912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Мероприятия в области физической культуры и спорта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6 109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6 105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8912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/>
                        </a:rPr>
                        <a:t> Расходы на обеспечение мер, направленных на привлечение жителей области к регулярным занятиям физической культурой и спортом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8912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/>
                        </a:rPr>
                        <a:t> Софинансирование по расходам на обеспечение мер, направленных на привлечение жителей области к регулярным занятиям физической культурой и спортом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8912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Мероприятия патриотической направленности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8912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Мероприятия в области молодежной политики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99,77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17763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/>
                        </a:rPr>
                        <a:t> Поощрение победителей конкурса молодежных проектов "Есть идея" в Псковском районе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17763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Расходы на обеспечение деятельности (оказание услуг) муниципальных учреждений в рамках основного мероприятия "Развитие системы культурно - досугового обслуживания населения"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77 882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77 020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98,89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8912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/>
                        </a:rPr>
                        <a:t> Модернизация (ремонтные работы, приобретение оборудования) сети муниципальных учреждений культуры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20 173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20 173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8912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/>
                        </a:rPr>
                        <a:t> Расходы на обеспечение развития и укрепления материально-технической базы муниципальных домов культуры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857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857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8912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/>
                        </a:rPr>
                        <a:t> Расходы на развитие сети учреждений культурно-досугового типа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8 120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8 120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53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113147" y="1119258"/>
            <a:ext cx="27254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199708" y="6108045"/>
            <a:ext cx="263886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Продолжение таблицы на следующем слайде</a:t>
            </a:r>
            <a:endParaRPr lang="ru-RU" sz="900" b="1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87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2280" y="388189"/>
            <a:ext cx="11582400" cy="577969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sz="27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субсидий бюджетным, автономным учреждениям и иным некоммерческим организациям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0950972"/>
              </p:ext>
            </p:extLst>
          </p:nvPr>
        </p:nvGraphicFramePr>
        <p:xfrm>
          <a:off x="300228" y="1350090"/>
          <a:ext cx="11538344" cy="24316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82964"/>
                <a:gridCol w="864989"/>
                <a:gridCol w="759125"/>
                <a:gridCol w="831266"/>
              </a:tblGrid>
              <a:tr h="1776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8912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/>
                        </a:rPr>
                        <a:t> Мероприятия по гражданской обороне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8912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/>
                        </a:rPr>
                        <a:t> Проведение мероприятий по профилактике правонарушений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2 314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2 314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17763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/>
                        </a:rPr>
                        <a:t> Проведение мероприятий по безопасности дорожного движения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151942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Расходы на создание условий для осуществления организации бесплатной перевозки обучающихся в муниципальных образовательных организациях, реализующих основные образовательные программы, между поселениями до образовательной организации и обратно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6 950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6 942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99,87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8912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Софинансирование расходов на иные межбюджетные трансферты местным бюджетам из областного бюджета на создание условий для осуществления организации бесплатной перевозки обучающихся в муниципальных образовательных организациях, реализующих основные образовательные программы, между поселениями до образовательной организации и обратно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99,87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17763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/>
                        </a:rPr>
                        <a:t> Субсидии организациям, осуществляющим производство и выпуск муниципального периодического издания Псковского района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2 715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2 715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17763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/>
                        </a:rPr>
                        <a:t> Организационно-технические мероприятия по повышению уровня защищенности объектов, наиболее привлекательных для совершения террористических актов, проявлений экстремизма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5 465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5 465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89120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РАСХОДОВ:</a:t>
                      </a:r>
                      <a:endParaRPr lang="ru-RU" sz="12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768 137</a:t>
                      </a:r>
                      <a:endParaRPr lang="ru-RU" sz="12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759 121</a:t>
                      </a:r>
                      <a:endParaRPr lang="ru-RU" sz="12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98,83</a:t>
                      </a:r>
                      <a:endParaRPr lang="ru-RU" sz="12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54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113147" y="1119258"/>
            <a:ext cx="27254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89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55</a:t>
            </a:fld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32280" y="388189"/>
            <a:ext cx="11582400" cy="577969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sz="27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ПОЛУЧАТЕЛИ </a:t>
            </a:r>
            <a:r>
              <a:rPr lang="ru-RU" sz="27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субсидий бюджетным, автономным учреждениям и иным некоммерческим организациям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8037176"/>
              </p:ext>
            </p:extLst>
          </p:nvPr>
        </p:nvGraphicFramePr>
        <p:xfrm>
          <a:off x="406400" y="1554163"/>
          <a:ext cx="11538344" cy="41561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82964"/>
                <a:gridCol w="864989"/>
                <a:gridCol w="759125"/>
                <a:gridCol w="831266"/>
              </a:tblGrid>
              <a:tr h="1776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8912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МУНИЦИПАЛЬНОЕ БЮДЖЕТНОЕ ОБЩЕОБРАЗОВАТЕЛЬНОЕ УЧРЕЖДЕНИЕ "КАРАМЫШЕВСКАЯ СРЕДНЯЯ ОБЩЕОБРАЗОВАТЕЛЬНАЯ ШКОЛА ПСКОВСКОГО РАЙОНА"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40 550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40 546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8912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МУНИЦИПАЛЬНОЕ БЮДЖЕТНОЕ ОБЩЕОБРАЗОВАТЕЛЬНОЕ УЧРЕЖДЕНИЕ "МОГЛИНСКАЯ СРЕДНЯЯ ОБЩЕОБРАЗОВАТЕЛЬНАЯ ШКОЛА ПСКОВСКОГО РАЙОНА"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136 982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136 828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99,89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17763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МУНИЦИПАЛЬНОЕ БЮДЖЕТНОЕ ОБЩЕОБРАЗОВАТЕЛЬНОЕ УЧРЕЖДЕНИЕ "МОСКВИНСКАЯ СРЕДНЯЯ ОБЩЕОБРАЗОВАТЕЛЬНАЯ ШКОЛА ПСКОВСКОГО РАЙОНА"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26 049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26 049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151942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МУНИЦИПАЛЬНОЕ БЮДЖЕТНОЕ ОБЩЕОБРАЗОВАТЕЛЬНОЕ УЧРЕЖДЕНИЕ "ПИСКОВСКАЯ СРЕДНЯЯ ОБЩЕОБРАЗОВАТЕЛЬНАЯ ШКОЛА ПСКОВСКОГО РАЙОНА"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143 593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143 593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8912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МУНИЦИПАЛЬНОЕ БЮДЖЕТНОЕ ОБЩЕОБРАЗОВАТЕЛЬНОЕ УЧРЕЖДЕНИЕ "РОДИНСКАЯ СРЕДНЯЯ ОБЩЕОБРАЗОВАТЕЛЬНАЯ ШКОЛА ПСКОВСКОГО РАЙОНА"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87 153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84 602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97,07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17763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МУНИЦИПАЛЬНОЕ БЮДЖЕТНОЕ ОБЩЕОБРАЗОВАТЕЛЬНОЕ УЧРЕЖДЕНИЕ "СЕРЁДКИНСКАЯ СРЕДНЯЯ ОБЩЕОБРАЗОВАТЕЛЬНАЯ ШКОЛА ПСКОВСКОГО РАЙОНА"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46 433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46 259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99,62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17763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МУНИЦИПАЛЬНОЕ БЮДЖЕТНОЕ ОБЩЕОБРАЗОВАТЕЛЬНОЕ УЧРЕЖДЕНИЕ "СТРЕМУТКИНСКАЯ СРЕДНЯЯ ОБЩЕОБРАЗОВАТЕЛЬНАЯ ШКОЛА ПСКОВСКОГО РАИОНА"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51 705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51 699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17763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МУНИЦИПАЛЬНОЕ БЮДЖЕТНОЕ ОБЩЕОБРАЗОВАТЕЛЬНОЕ УЧРЕЖДЕНИЕ "ТОРОШИНСКАЯ СРЕДНЯЯ ОБЩЕОБРАЗОВАТЕЛЬНАЯ ШКОЛА"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20 846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20 818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99,86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17763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МУНИЦИПАЛЬНОЕ БЮДЖЕТНОЕ ОБЩЕОБРАЗОВАТЕЛЬНОЕ УЧРЕЖДЕНИЕ "ТЯМШАНСКАЯ ГИМНАЗИЯ ПСКОВСКОГО РАЙОНА"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60 920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55 691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91,42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17763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МУНИЦИПАЛЬНОЕ БЮДЖЕТНОЕ УЧРЕЖДЕНИЕ ДОПОЛНИТЕЛЬНОГО ОБРАЗОВАНИЯ "ЦЕНТР РАЗВИТИЯ ТВОРЧЕСТВА ДЕТЕЙ И МОЛОДЕЖИ ПСКОВСКОГО РАЙОНА"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42 469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42 462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17763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МУНИЦИПАЛЬНОЕ БЮДЖЕТНОЕ УЧРЕЖДЕНИЕ ПСКОВСКОГО РАЙОНА "ПСКОВСКИЙ РАЙОННЫЙ ЦЕНТР КУЛЬТУРЫ"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108 722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107 860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99,21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17763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Автономная некоммерческая организация Издательский Дом "Медиа 60"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2 715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2 715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  <a:tr h="89120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РАСХОДОВ:</a:t>
                      </a:r>
                      <a:endParaRPr lang="ru-RU" sz="12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768 137</a:t>
                      </a:r>
                      <a:endParaRPr lang="ru-RU" sz="12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759 121</a:t>
                      </a:r>
                      <a:endParaRPr lang="ru-RU" sz="12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98,83</a:t>
                      </a:r>
                      <a:endParaRPr lang="ru-RU" sz="12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41" marR="941" marT="941" marB="0" anchor="ctr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896048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82143" y="124065"/>
            <a:ext cx="11426093" cy="885226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ПРЕДОСТАВЛЕНИЯ СУБСИДИЙ БЮДЖЕТНЫМ, АВТОНОМНЫМ УЧРЕЖДЕНИЯМ И ИНЫМ НЕКОММЕРЧЕСКИМ ОРГАНИЗАЦИЯМ</a:t>
            </a:r>
            <a:endParaRPr lang="ru-RU" sz="24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3720772"/>
              </p:ext>
            </p:extLst>
          </p:nvPr>
        </p:nvGraphicFramePr>
        <p:xfrm>
          <a:off x="1773777" y="1580109"/>
          <a:ext cx="8534400" cy="40890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56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209977" y="1170325"/>
            <a:ext cx="274145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графике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892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3683" y="230014"/>
            <a:ext cx="11602528" cy="69315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6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Капитальные </a:t>
            </a:r>
            <a:r>
              <a:rPr lang="ru-RU" sz="2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вложения</a:t>
            </a:r>
            <a:endParaRPr lang="ru-RU" sz="26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8666322"/>
              </p:ext>
            </p:extLst>
          </p:nvPr>
        </p:nvGraphicFramePr>
        <p:xfrm>
          <a:off x="345652" y="1447294"/>
          <a:ext cx="11543321" cy="50346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03790"/>
                <a:gridCol w="845388"/>
                <a:gridCol w="724619"/>
                <a:gridCol w="769524"/>
              </a:tblGrid>
              <a:tr h="1191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</a:tr>
              <a:tr h="165362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Расходы на приобретение служебного жилья для педагогических работников муниципальных образовательных организаций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2 919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2 919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</a:tr>
              <a:tr h="19558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Софинансирование расходов на приобретение служебного жилья для педагогических работников муниципальных образовательных организаций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Содействие развитию дошкольного и общего образования Псковской области с использованием современных механизмов и технологий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2 700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</a:tr>
              <a:tr h="313702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Софинансирование расходов на содействие развитию дошкольного и общего образования Псковской области с использованием современных механизмов и технологий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</a:tr>
              <a:tr h="289384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Организация в границах района электро-, тепло-, газо- и водоснабжения населения, водоотведения, снабжения населения топливом в пределах полномочий, установленных законодательством Российской Федерации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1 863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1 862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</a:tr>
              <a:tr h="87034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Расходы на строительство, реконструкцию, капитальный ремонт и техническое перевооружение объектов коммунальной инфраструктуры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5 190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</a:tr>
              <a:tr h="26353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Расходы на разработку проектно-сметной документации на строительство станции очистки питьевой воды в рамках международного проекта "Экономически и экологически устойчивый регион Чудского озера - 2" ("Россия - Эстония")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1 118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</a:tr>
              <a:tr h="28968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Софинансирование расходов на строительство, реконструкцию, капитальный ремонт и техническое перевооружение объектов коммунальной инфраструктуры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2 224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</a:tr>
              <a:tr h="17777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Расходы на софинансирование мероприятий по газификации и газоснабжению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8 143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8 143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</a:tr>
              <a:tr h="163902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Софинансирование расходов на мероприятия по газификации и газоснабжению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429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429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</a:tr>
              <a:tr h="163902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Расходы на осуществление работ по объекту "Строительство причала в д. Толбица"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2 893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</a:tr>
              <a:tr h="163902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Расходы на строительство причала в д. Толбица, приобретение трех плавучих понтонных причалов (д. Толбица, о. Залита, о. Белов), понижающего понтонного причала и ангара для хранения в рамках реализации мероприятий международного проекта "Экономически и экологически устойчивый регион Чудского озера - 2" ("Россия - Эстония")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1 088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54,24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</a:tr>
              <a:tr h="163902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Дорожная деятельность, а также капитальный ремонт и ремонт дворовых территорий многоквартирных домов, проездов к дворовым территориям многоквартирных домов населенных пунктов области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3 270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3 270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</a:tr>
              <a:tr h="163902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Софинансирование на дорожную деятельность, а также на капитальный ремонт и ремонт дворовых территорий многоквартирных домов, проездов к дворовым территориям многоквартирных домов населенных пунктов области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</a:tr>
              <a:tr h="163902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Обеспечение жилыми помещениями детей-сирот и детей, оставшихся без попечения родителей, лиц из числа детей-сирот и детей, оставшихся без попечения родителей, по договорам найма специализированных жилых помещений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2 678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2 678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</a:tr>
              <a:tr h="163902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Резервный фонд Правительства Псковской области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19 903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19 903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</a:tr>
              <a:tr h="41341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РАСХОДОВ:</a:t>
                      </a:r>
                      <a:endParaRPr lang="ru-RU" sz="12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54 780</a:t>
                      </a:r>
                      <a:endParaRPr lang="ru-RU" sz="12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39 856</a:t>
                      </a:r>
                      <a:endParaRPr lang="ru-RU" sz="12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72,76</a:t>
                      </a:r>
                      <a:endParaRPr lang="ru-RU" sz="12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32" marR="2432" marT="2432" marB="0" anchor="ctr">
                    <a:noFill/>
                  </a:tcPr>
                </a:tc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57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163548" y="1153996"/>
            <a:ext cx="27254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27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5067" y="213794"/>
            <a:ext cx="11433907" cy="640221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РАСХОДОВ НА КАПИТАЛЬНЫЕ ВЛОЖЕНИЯ</a:t>
            </a:r>
            <a:endParaRPr lang="ru-RU" sz="26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1199995"/>
              </p:ext>
            </p:extLst>
          </p:nvPr>
        </p:nvGraphicFramePr>
        <p:xfrm>
          <a:off x="743568" y="1334477"/>
          <a:ext cx="10456985" cy="42701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58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117519" y="1103645"/>
            <a:ext cx="274145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графике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68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5566" y="144782"/>
            <a:ext cx="11074400" cy="666101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6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Межбюджетные </a:t>
            </a:r>
            <a:r>
              <a:rPr lang="ru-RU" sz="2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трансферты</a:t>
            </a:r>
            <a:endParaRPr lang="ru-RU" sz="26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9192868"/>
              </p:ext>
            </p:extLst>
          </p:nvPr>
        </p:nvGraphicFramePr>
        <p:xfrm>
          <a:off x="327434" y="1098939"/>
          <a:ext cx="11594271" cy="52180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66731"/>
                <a:gridCol w="897148"/>
                <a:gridCol w="802256"/>
                <a:gridCol w="828136"/>
              </a:tblGrid>
              <a:tr h="14546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37469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Реализация комплекса мероприятий по ликвидации очагов сорного растения борщевик Сосновского на землях населенных пунктов, находящихся в муниципальной собственности:</a:t>
                      </a:r>
                      <a:endParaRPr lang="ru-RU" sz="11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4 766</a:t>
                      </a:r>
                      <a:endParaRPr lang="ru-RU" sz="11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4 446</a:t>
                      </a:r>
                      <a:endParaRPr lang="ru-RU" sz="11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93,30</a:t>
                      </a:r>
                      <a:endParaRPr lang="ru-RU" sz="11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19144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"ЕРШОВСКАЯ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62748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"ЗАВЕЛИЧЕНСКАЯ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92617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"КАРАМЫШЕВСКАЯ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1 130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1 130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05234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"КРАСНОПРУДСКАЯ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17850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"ЛОГОЗОВСКАЯ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61454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"ПИСКОВИЧСКАЯ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40,83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60335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"СЕРЕДКИНСКАЯ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61454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"ТОРОШИНСКАЯ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61454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"ТЯМШАНСКАЯ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61454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"ЯДРОВСКАЯ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300298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Софинансирование расходов на реализацию комплекса мероприятий по ликвидации очагов сорного растения борщевик Сосновского на землях населенных пунктов, находящихся в муниципальной собственности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50666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"ТЯМШАНСКАЯ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7615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Расходы на реализацию мероприятий по обеспечению безопасности гидротехнических сооружений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1 030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76155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"ТОРОШИНСКАЯ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030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5937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Расходы, направленные на мероприятия по вывозу несанкционированных свалок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100" b="1" i="0" u="none" strike="noStrike" baseline="0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4 000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211530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"ЕРШОВСКАЯ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75865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"ЗАВЕЛИЧЕНСКАЯ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95767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"КАРАМЫШЕВСКАЯ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70532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"ЛОГОЗОВСКАЯ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70532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"ПИСКОВИЧСКАЯ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70532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"СЕРЕДКИНСКАЯ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87569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"ТОРОШИНСКАЯ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87569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"ТЯМШАНСКАЯ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87569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"ЯДРОВСКАЯ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59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070826" y="807721"/>
            <a:ext cx="27254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114106" y="6338877"/>
            <a:ext cx="263886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Продолжение таблицы на следующем слайде</a:t>
            </a:r>
            <a:endParaRPr lang="ru-RU" sz="900" b="1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304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661F1EB-C2B6-4219-9751-5611B85D1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06" y="77637"/>
            <a:ext cx="11644924" cy="902896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6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исполнения доходной части </a:t>
            </a:r>
            <a:r>
              <a:rPr lang="ru-RU" sz="2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</a:t>
            </a:r>
            <a:br>
              <a:rPr lang="ru-RU" sz="2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</a:t>
            </a:r>
            <a:r>
              <a:rPr lang="ru-RU" sz="26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"Псковский район"</a:t>
            </a:r>
            <a:endParaRPr lang="ru-RU" sz="26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EF01453C-7719-4AE5-A4C3-982FFD561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650153" y="6439877"/>
            <a:ext cx="2743200" cy="285262"/>
          </a:xfrm>
        </p:spPr>
        <p:txBody>
          <a:bodyPr/>
          <a:lstStyle/>
          <a:p>
            <a:pPr algn="ctr"/>
            <a:fld id="{F203300F-B5E5-4D9E-9381-383162CC59FB}" type="slidenum">
              <a:rPr lang="ru-RU" smtClean="0"/>
              <a:pPr algn="ctr"/>
              <a:t>6</a:t>
            </a:fld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="" xmlns:a16="http://schemas.microsoft.com/office/drawing/2014/main" id="{DA89D65D-174C-4AC4-BA83-842295F273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5017825"/>
              </p:ext>
            </p:extLst>
          </p:nvPr>
        </p:nvGraphicFramePr>
        <p:xfrm>
          <a:off x="192909" y="1329099"/>
          <a:ext cx="11762133" cy="37508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09127">
                  <a:extLst>
                    <a:ext uri="{9D8B030D-6E8A-4147-A177-3AD203B41FA5}">
                      <a16:colId xmlns="" xmlns:a16="http://schemas.microsoft.com/office/drawing/2014/main" val="2571648537"/>
                    </a:ext>
                  </a:extLst>
                </a:gridCol>
                <a:gridCol w="1496291">
                  <a:extLst>
                    <a:ext uri="{9D8B030D-6E8A-4147-A177-3AD203B41FA5}">
                      <a16:colId xmlns="" xmlns:a16="http://schemas.microsoft.com/office/drawing/2014/main" val="3858932657"/>
                    </a:ext>
                  </a:extLst>
                </a:gridCol>
                <a:gridCol w="1385454">
                  <a:extLst>
                    <a:ext uri="{9D8B030D-6E8A-4147-A177-3AD203B41FA5}">
                      <a16:colId xmlns="" xmlns:a16="http://schemas.microsoft.com/office/drawing/2014/main" val="3868912674"/>
                    </a:ext>
                  </a:extLst>
                </a:gridCol>
                <a:gridCol w="1450903">
                  <a:extLst>
                    <a:ext uri="{9D8B030D-6E8A-4147-A177-3AD203B41FA5}">
                      <a16:colId xmlns="" xmlns:a16="http://schemas.microsoft.com/office/drawing/2014/main" val="3671672434"/>
                    </a:ext>
                  </a:extLst>
                </a:gridCol>
                <a:gridCol w="919305">
                  <a:extLst>
                    <a:ext uri="{9D8B030D-6E8A-4147-A177-3AD203B41FA5}">
                      <a16:colId xmlns="" xmlns:a16="http://schemas.microsoft.com/office/drawing/2014/main" val="2030527759"/>
                    </a:ext>
                  </a:extLst>
                </a:gridCol>
                <a:gridCol w="1585657">
                  <a:extLst>
                    <a:ext uri="{9D8B030D-6E8A-4147-A177-3AD203B41FA5}">
                      <a16:colId xmlns="" xmlns:a16="http://schemas.microsoft.com/office/drawing/2014/main" val="3454931591"/>
                    </a:ext>
                  </a:extLst>
                </a:gridCol>
                <a:gridCol w="1492370">
                  <a:extLst>
                    <a:ext uri="{9D8B030D-6E8A-4147-A177-3AD203B41FA5}">
                      <a16:colId xmlns="" xmlns:a16="http://schemas.microsoft.com/office/drawing/2014/main" val="627762089"/>
                    </a:ext>
                  </a:extLst>
                </a:gridCol>
                <a:gridCol w="923026">
                  <a:extLst>
                    <a:ext uri="{9D8B030D-6E8A-4147-A177-3AD203B41FA5}">
                      <a16:colId xmlns="" xmlns:a16="http://schemas.microsoft.com/office/drawing/2014/main" val="372827338"/>
                    </a:ext>
                  </a:extLst>
                </a:gridCol>
              </a:tblGrid>
              <a:tr h="1260053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solidFill>
                            <a:srgbClr val="E6FCF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Показатели</a:t>
                      </a:r>
                      <a:endParaRPr lang="ru-RU" sz="1800" b="1" i="0" u="none" strike="noStrike" dirty="0">
                        <a:solidFill>
                          <a:srgbClr val="E6FCF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2700000" scaled="0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solidFill>
                            <a:srgbClr val="E6FCF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Уточненный </a:t>
                      </a:r>
                      <a:r>
                        <a:rPr lang="ru-RU" sz="1800" u="none" strike="noStrike" dirty="0" smtClean="0">
                          <a:solidFill>
                            <a:srgbClr val="E6FCF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план 2024</a:t>
                      </a:r>
                      <a:endParaRPr lang="ru-RU" sz="1800" b="1" i="0" u="none" strike="noStrike" dirty="0">
                        <a:solidFill>
                          <a:srgbClr val="E6FCF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2700000" scaled="0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 smtClean="0">
                          <a:solidFill>
                            <a:srgbClr val="E6FCF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Исполнено 2024</a:t>
                      </a:r>
                      <a:endParaRPr lang="ru-RU" sz="1800" b="1" i="0" u="none" strike="noStrike" dirty="0">
                        <a:solidFill>
                          <a:srgbClr val="E6FCF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2700000" scaled="0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solidFill>
                            <a:srgbClr val="E6FCF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Отклонения от </a:t>
                      </a:r>
                      <a:r>
                        <a:rPr lang="ru-RU" sz="1800" u="none" strike="noStrike" dirty="0" smtClean="0">
                          <a:solidFill>
                            <a:srgbClr val="E6FCF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плана 2024</a:t>
                      </a:r>
                      <a:endParaRPr lang="ru-RU" sz="1800" b="1" i="0" u="none" strike="noStrike" dirty="0">
                        <a:solidFill>
                          <a:srgbClr val="E6FCF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2700000" scaled="0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solidFill>
                            <a:srgbClr val="E6FCF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Исполнено в </a:t>
                      </a:r>
                    </a:p>
                    <a:p>
                      <a:pPr algn="ctr" rtl="0" fontAlgn="ctr"/>
                      <a:r>
                        <a:rPr lang="ru-RU" sz="1800" u="none" strike="noStrike" dirty="0" smtClean="0">
                          <a:solidFill>
                            <a:srgbClr val="E6FCF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ru-RU" sz="1800" b="1" i="0" u="none" strike="noStrike" dirty="0">
                        <a:solidFill>
                          <a:srgbClr val="E6FCF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2700000" scaled="0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solidFill>
                            <a:srgbClr val="E6FCF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Отклонение исполнения </a:t>
                      </a:r>
                      <a:r>
                        <a:rPr lang="ru-RU" sz="1800" u="none" strike="noStrike" dirty="0" smtClean="0">
                          <a:solidFill>
                            <a:srgbClr val="E6FCF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 </a:t>
                      </a:r>
                      <a:endParaRPr lang="ru-RU" sz="1800" u="none" strike="noStrike" dirty="0">
                        <a:solidFill>
                          <a:srgbClr val="E6FCF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ru-RU" sz="1800" u="none" strike="noStrike" dirty="0">
                          <a:solidFill>
                            <a:srgbClr val="E6FCF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 исполнения </a:t>
                      </a:r>
                    </a:p>
                    <a:p>
                      <a:pPr algn="ctr" rtl="0" fontAlgn="ctr"/>
                      <a:r>
                        <a:rPr lang="ru-RU" sz="1800" u="none" strike="noStrike" dirty="0" smtClean="0">
                          <a:solidFill>
                            <a:srgbClr val="E6FCF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ru-RU" sz="1800" b="1" i="0" u="none" strike="noStrike" dirty="0">
                        <a:solidFill>
                          <a:srgbClr val="E6FCF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2700000" scaled="0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35358829"/>
                  </a:ext>
                </a:extLst>
              </a:tr>
              <a:tr h="6529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абсолютные значения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абсолютные значения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="" xmlns:a16="http://schemas.microsoft.com/office/drawing/2014/main" val="4272542452"/>
                  </a:ext>
                </a:extLst>
              </a:tr>
              <a:tr h="45231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7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Доходы (всего)</a:t>
                      </a:r>
                      <a:endParaRPr lang="ru-RU" sz="1700" b="1" i="1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1 163 751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1 197 747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33 996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103,0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1 167 209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30 538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102,6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="" xmlns:a16="http://schemas.microsoft.com/office/drawing/2014/main" val="2532398838"/>
                  </a:ext>
                </a:extLst>
              </a:tr>
              <a:tr h="77046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7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том </a:t>
                      </a:r>
                      <a:r>
                        <a:rPr lang="ru-RU" sz="1700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числе: </a:t>
                      </a:r>
                      <a:r>
                        <a:rPr lang="ru-RU" sz="17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налоговые и неналоговые доходы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527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048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573 205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46 157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108,8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433 936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139 269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132,1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="" xmlns:a16="http://schemas.microsoft.com/office/drawing/2014/main" val="854546507"/>
                  </a:ext>
                </a:extLst>
              </a:tr>
              <a:tr h="60002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700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безвозмездные </a:t>
                      </a:r>
                      <a:r>
                        <a:rPr lang="ru-RU" sz="17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поступления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636 703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624 542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- 12 161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kern="12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98,1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733 273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- 108 731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85,2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="" xmlns:a16="http://schemas.microsoft.com/office/drawing/2014/main" val="86839548"/>
                  </a:ext>
                </a:extLst>
              </a:tr>
            </a:tbl>
          </a:graphicData>
        </a:graphic>
      </p:graphicFrame>
      <p:sp>
        <p:nvSpPr>
          <p:cNvPr id="5" name="Прямоугольник 7">
            <a:extLst>
              <a:ext uri="{FF2B5EF4-FFF2-40B4-BE49-F238E27FC236}">
                <a16:creationId xmlns="" xmlns:a16="http://schemas.microsoft.com/office/drawing/2014/main" id="{16D8CB0D-527B-4EE2-9D20-9888F5529C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92831" y="1098267"/>
            <a:ext cx="2948475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ru-RU" sz="900" dirty="0"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86061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60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163548" y="1153996"/>
            <a:ext cx="27254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565457"/>
              </p:ext>
            </p:extLst>
          </p:nvPr>
        </p:nvGraphicFramePr>
        <p:xfrm>
          <a:off x="371894" y="1384828"/>
          <a:ext cx="11594271" cy="44611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66731"/>
                <a:gridCol w="897148"/>
                <a:gridCol w="802256"/>
                <a:gridCol w="828136"/>
              </a:tblGrid>
              <a:tr h="14546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21153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Расходы на мероприятия в области охраны окружающей среды в рамках поступлений по экологическим платежам в бюджет муниципального образования по Закону 7-ФЗ "Об охране окружающей среды"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1 514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1 514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"ЕРШОВСКАЯ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"КАРАМЫШЕВСКАЯ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"КРАСНОПРУДСКАЯ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"ЛОГОЗОВСКАЯ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"СЕРЕДКИНСКАЯ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"ТОРОШИНСКАЯ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"ТЯМШАНСКАЯ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"ЯДРОВСКАЯ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349171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Расходы на развитие институтов территориального общественного самоуправления и поддержку проектов местных инициатив за счет средств местного бюджета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2 310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2 310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92868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"КАРАМЫШЕВСКАЯ ВОЛОСТЬ":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endParaRPr lang="ru-RU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9576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ТОС "Культура" с/п Карамышевская волость (ремонт Дома культуры: замена деревянного пола и лаг, укладка ДВП с покраской пола)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9576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ТОС "Быстроникольское плюс" с/п Карамышевская волость (строительство контейнерной площадки)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9576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ТОС "Фомкино" с/п Карамышевская волость (организация детско-юношеской оздоровительной площадки для жителей деревни (сетка волейбольная, кольцо баскетбольное, кольцо гимнастическое, канат, мячи)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95767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"КРАСНОПРУДСКАЯ ВОЛОСТЬ":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9576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ТОС "Кирово" с/п Краснопрудская волость ("Аллея школьная": подготовка площадки, установки 3-х скамеек, высадка каштанов и шаровидной ивы 20 шт.)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95767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"ЛОГОЗОВСКАЯ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9576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ТОС "РЕБУС" с/п Логозовская волость (установка всепогодного стационарного стола для настольного тенниса, баскетбольного кольца на столбе со щитом, турник (как элемент будущей воркаут площадки)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9286649" y="5890304"/>
            <a:ext cx="263886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Продолжение таблицы на следующем слайде</a:t>
            </a:r>
            <a:endParaRPr lang="ru-RU" sz="900" b="1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9" name="Заголовок 2"/>
          <p:cNvSpPr>
            <a:spLocks noGrp="1"/>
          </p:cNvSpPr>
          <p:nvPr>
            <p:ph type="title"/>
          </p:nvPr>
        </p:nvSpPr>
        <p:spPr>
          <a:xfrm>
            <a:off x="505566" y="144782"/>
            <a:ext cx="11074400" cy="666101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6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Межбюджетные </a:t>
            </a:r>
            <a:r>
              <a:rPr lang="ru-RU" sz="2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трансферты</a:t>
            </a:r>
            <a:endParaRPr lang="ru-RU" sz="26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76157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61</a:t>
            </a:fld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2742077"/>
              </p:ext>
            </p:extLst>
          </p:nvPr>
        </p:nvGraphicFramePr>
        <p:xfrm>
          <a:off x="406400" y="1096963"/>
          <a:ext cx="11594271" cy="4440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66731"/>
                <a:gridCol w="897148"/>
                <a:gridCol w="802256"/>
                <a:gridCol w="828136"/>
              </a:tblGrid>
              <a:tr h="14546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95767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"СЕРЕДКИНСКАЯ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9576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ТОС "Елизаровский" с/п Середкинская волость (благоустройство памятника ВОВ (памятник солдату по им. Алеша) в с. Середка и территории вокруг: укладка тротуарной плитки, косметический ремонт постамента, установка памятной таблички, установка скамейки для отдыха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9576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ТОС "Аллейный" с/п Середкинская волость (благоустройство спортивно-игровой площадки, установка уличных тренажеров дер. Верхолино)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95767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"ТОРОШИНСКАЯ ВОЛОСТЬ":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9576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ТОС "Лесное" с/п Торошинская волость (организация уличного освещения, установка контейнерной площадки)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9576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ТОС "Завокзалье" с/п Торошинская волость (установка контейнерной площадки)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9576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ТОС "Торошино" с/п Торошинская волость (приобретение дополнительных элементов для детской площадки, установка ограждения)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95767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"ТЯМШАНСКАЯ ВОЛОСТЬ":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9576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ТОС "Адворицы" с/п Тямшанская волость (обустройство контейнерной площадки ТКО, спил аварийных деревьев)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9576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ТОС "Адворицы" с/п Тямшанская волость (установка уличной сцены в д. Адворицы)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9576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ТОС "Тямша" с/п Тямшанская волость (озеленение территории "Мамин парк": посев газонной травы и зеленых культурных насаждений)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95767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«ЯДРОВСКАЯ ВОЛОСТЬ":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9576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ТОС "Глоты" с/п Ядровская волость (замена козырьков над подъездами многоквартирных домов № 10 и № 12 в дер. Глоты)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9576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ТОС "Соловьи" с/п Ядровская волость (приобретение и установка безопасного современного сертифицированного игрового комплекса)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9576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Содержание автомобильных дорог общего пользования местного значения и сооружений на них, нацеленное на обеспечение их проезжаемости и безопасности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95767">
                <a:tc>
                  <a:txBody>
                    <a:bodyPr/>
                    <a:lstStyle/>
                    <a:p>
                      <a:pPr algn="r" fontAlgn="t"/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АДМИНИСТРАЦИЯ СЕЛЬСКОГО ПОСЕЛЕНИЯ "ТОРОШИНСКАЯ ВОЛОСТЬ"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4066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Предоставление дотаций на выравнивание бюджетной обеспеченности поселений из бюджета муниципального района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1 893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1 893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70532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"КРАСНОПРУДСКАЯ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1 893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1 893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9163547" y="800313"/>
            <a:ext cx="27254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505566" y="144782"/>
            <a:ext cx="11074400" cy="666101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6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Межбюджетные </a:t>
            </a:r>
            <a:r>
              <a:rPr lang="ru-RU" sz="2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трансферты</a:t>
            </a:r>
            <a:endParaRPr lang="ru-RU" sz="26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321140" y="5760907"/>
            <a:ext cx="263886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Продолжение таблицы на следующем слайде</a:t>
            </a:r>
            <a:endParaRPr lang="ru-RU" sz="900" b="1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13098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62</a:t>
            </a:fld>
            <a:endParaRPr lang="ru-RU" dirty="0"/>
          </a:p>
        </p:txBody>
      </p:sp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505566" y="144782"/>
            <a:ext cx="11074400" cy="666101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6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Межбюджетные </a:t>
            </a:r>
            <a:r>
              <a:rPr lang="ru-RU" sz="2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трансферты</a:t>
            </a:r>
            <a:endParaRPr lang="ru-RU" sz="26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066766"/>
              </p:ext>
            </p:extLst>
          </p:nvPr>
        </p:nvGraphicFramePr>
        <p:xfrm>
          <a:off x="320136" y="1096963"/>
          <a:ext cx="11594271" cy="36970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66731"/>
                <a:gridCol w="897148"/>
                <a:gridCol w="802256"/>
                <a:gridCol w="828136"/>
              </a:tblGrid>
              <a:tr h="14546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70532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Реализация мероприятий в рамках комплекса процессных мероприятий "Активная политика занятости населения и социальная поддержка безработных граждан"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70532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"КАРАМЫШЕВСКАЯ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70532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Расходы на осуществление первичного воинского учета органами местного самоуправления поселений, муниципальных и городских округов</a:t>
                      </a:r>
                      <a:endParaRPr lang="ru-RU" sz="11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3 291</a:t>
                      </a:r>
                      <a:endParaRPr lang="ru-RU" sz="11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3 237</a:t>
                      </a:r>
                      <a:endParaRPr lang="ru-RU" sz="11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98,38</a:t>
                      </a:r>
                      <a:endParaRPr lang="ru-RU" sz="11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70532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"ЕРШОВСКАЯ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70532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"ЗАВЕЛИЧЕНСКАЯ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70532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"КАРАМЫШЕВСКАЯ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70532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"КРАСНОПРУДСКАЯ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70532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"ЛОГОЗОВСКАЯ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70532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"ПИСКОВИЧСКАЯ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70532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"СЕРЕДКИНСКАЯ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70532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"ТОРОШИНСКАЯ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70532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"ТЯМШАНСКАЯ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70532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"ЯДРОВСКАЯ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70532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Резервный фонд администрации муниципального района в рамках непрограммного направления деятельности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1 881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1 881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007E3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70532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"КАРАМЫШЕВСКАЯ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70532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СЕЛЬСКОГО ПОСЕЛЕНИЯ "СЕРЕДКИНСКАЯ ВОЛОСТЬ"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645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645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  <a:tr h="187569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РАСХОДОВ:</a:t>
                      </a:r>
                      <a:endParaRPr lang="ru-RU" sz="12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21 425</a:t>
                      </a:r>
                      <a:endParaRPr lang="ru-RU" sz="12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20 022</a:t>
                      </a:r>
                      <a:endParaRPr lang="ru-RU" sz="12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93,45</a:t>
                      </a:r>
                      <a:endParaRPr lang="ru-RU" sz="12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4" marR="4264" marT="4264" marB="0" anchor="ctr">
                    <a:noFill/>
                  </a:tcPr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9163547" y="800313"/>
            <a:ext cx="27254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318439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465" y="183662"/>
            <a:ext cx="11543324" cy="609968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РАСХОДОВ МЕЖБЮДЖЕТНЫХ ТРАНСФЕРТОВ</a:t>
            </a:r>
            <a:endParaRPr lang="ru-RU" sz="2600" b="1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5047383"/>
              </p:ext>
            </p:extLst>
          </p:nvPr>
        </p:nvGraphicFramePr>
        <p:xfrm>
          <a:off x="1360488" y="1555262"/>
          <a:ext cx="10143758" cy="4612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63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125334" y="1211246"/>
            <a:ext cx="274145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графике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>
            <a:extLst>
              <a:ext uri="{FF2B5EF4-FFF2-40B4-BE49-F238E27FC236}">
                <a16:creationId xmlns="" xmlns:a16="http://schemas.microsoft.com/office/drawing/2014/main" id="{51156C46-1652-4ECD-BB9D-9958746BA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323" y="185558"/>
            <a:ext cx="11473868" cy="83563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6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бюджета </a:t>
            </a:r>
            <a:r>
              <a:rPr lang="ru-RU" sz="26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 "Псковский район" </a:t>
            </a:r>
            <a:r>
              <a:rPr lang="ru-RU" sz="2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6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разделам, подразделам классификации расходов бюджетов </a:t>
            </a: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6274295"/>
              </p:ext>
            </p:extLst>
          </p:nvPr>
        </p:nvGraphicFramePr>
        <p:xfrm>
          <a:off x="224287" y="1367436"/>
          <a:ext cx="11714670" cy="45867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53555"/>
                <a:gridCol w="612475"/>
                <a:gridCol w="672860"/>
                <a:gridCol w="879895"/>
                <a:gridCol w="776377"/>
                <a:gridCol w="819508"/>
              </a:tblGrid>
              <a:tr h="3405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Подраздел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план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4799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ОБЩЕГОСУДАРСТВЕННЫЕ ВОПРОСЫ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172 029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165 329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96,11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12239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Функционирование </a:t>
                      </a:r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высшего должностного лица субъекта Российской Федерации и муниципального образования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2 709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2 550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94,16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20399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Функционирование </a:t>
                      </a:r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законодательных (представительных) органов государственной власти и представительных органов муниципальных образований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3 432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3 423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99,73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20399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Функционирование Правительства Российской Федерации, высших исполнительных органов субъектов Российской Федерации, местных администраций</a:t>
                      </a:r>
                      <a:endParaRPr lang="ru-RU" sz="1100" b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59 026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58 226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98,64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4799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Судебная </a:t>
                      </a:r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система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4799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Резервные </a:t>
                      </a:r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фонды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2 964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4799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общегосударственные вопросы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103 895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101 127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97,34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4799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НАЦИОНАЛЬНАЯ ОБОРОНА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3 418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3 314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96,94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81596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Мобилизационная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вневойсковая подготовка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3 418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3 314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96,94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11759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НАЦИОНАЛЬНАЯ БЕЗОПАСНОСТЬ И ПРАВООХРАНИТЕЛЬНАЯ ДЕЯТЕЛЬНОСТЬ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10 034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9 941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99,07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4799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Гражданская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оборона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1 004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1 004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163192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Защита </a:t>
                      </a:r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населения и территории от чрезвычайных ситуаций природного и техногенного характера, пожарная безопасность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12239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в области национальной безопасности и правоохранительной деятельности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9 002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8 909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98,96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4799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НАЦИОНАЛЬНАЯ ЭКОНОМИКА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155 930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154 325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98,97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4799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Общеэкономические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83,78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4799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Сельское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хозяйство и рыболовство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6 273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5 865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93,50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4799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Транспорт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12 971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12 962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4799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Дорожное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хозяйство (дорожные фонды)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134 404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133 242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99,14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4799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в области национальной экономики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2 113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2 113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4799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ЖИЛИЩНО-КОММУНАЛЬНОЕ ХОЗЯЙСТВО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96 887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71 656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73,96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4799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Жилищное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хозяйство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11 929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9 228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77,36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4799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Коммунальное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хозяйство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62 376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43 324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69,46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4799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Благоустройство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22 582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19 104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84,60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</a:tbl>
          </a:graphicData>
        </a:graphic>
      </p:graphicFrame>
      <p:sp>
        <p:nvSpPr>
          <p:cNvPr id="10" name="Прямоугольник 7">
            <a:extLst>
              <a:ext uri="{FF2B5EF4-FFF2-40B4-BE49-F238E27FC236}">
                <a16:creationId xmlns="" xmlns:a16="http://schemas.microsoft.com/office/drawing/2014/main" id="{FA127F59-1E17-4379-A19E-543F7F7B8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2214" y="1136604"/>
            <a:ext cx="3298976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ru-RU" sz="900" dirty="0"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latin typeface="Calibri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202326" y="6141277"/>
            <a:ext cx="263886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Продолжение таблицы на следующем слайде</a:t>
            </a:r>
            <a:endParaRPr lang="ru-RU" sz="900" b="1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84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67883" y="127529"/>
            <a:ext cx="11566770" cy="817248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sz="26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бюджета </a:t>
            </a:r>
            <a:r>
              <a:rPr lang="ru-RU" sz="2600" b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 </a:t>
            </a:r>
            <a:r>
              <a:rPr lang="ru-RU" sz="2600" b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"Псковский район" </a:t>
            </a:r>
            <a:r>
              <a:rPr lang="ru-RU" sz="26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разделам, подразделам классификации расходов бюджетов 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8258712"/>
              </p:ext>
            </p:extLst>
          </p:nvPr>
        </p:nvGraphicFramePr>
        <p:xfrm>
          <a:off x="301926" y="1100569"/>
          <a:ext cx="11593900" cy="50408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72399"/>
                <a:gridCol w="621102"/>
                <a:gridCol w="733245"/>
                <a:gridCol w="871268"/>
                <a:gridCol w="767751"/>
                <a:gridCol w="828135"/>
              </a:tblGrid>
              <a:tr h="4521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Подраздел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15865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ОХРАНА ОКРУЖАЮЩЕЙ СРЕДЫ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2 634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1 514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57,47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15865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Сбор, удаление отходов и очистка сточных вод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1 604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1 514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94,39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15865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Охрана объектов растительного и животного мира и среды их обитания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1 030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15865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ОБРАЗОВАНИЕ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642 141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631 024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98,27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15865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Дошкольное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образование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197 727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197 727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15865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Общее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образование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323 827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323 638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15865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Дополнительное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образование детей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40 411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40 409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99,88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15865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Молодежная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политика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1 504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1 502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99,89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15865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в области образования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78 673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67 748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86,11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15865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КУЛЬТУРА, КИНЕМАТОГРАФИЯ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107 232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106 370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99,20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15865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86 160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85 298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15865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в области культуры, кинематографии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21 072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21 072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15865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СОЦИАЛЬНАЯ ПОЛИТИКА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23 487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23 469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99,94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15865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Пенсионное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2 605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2 586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99,45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15865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Социальное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населения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8 760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8 760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15865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Охрана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семьи и детства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11 512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11 512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15865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в области социальной политики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15865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ФИЗИЧЕСКАЯ КУЛЬТУРА И СПОРТ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6 267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6 264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99,95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15865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15865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в области физической культуры и спорта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6 109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6 105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15865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СРЕДСТВА МАССОВОЙ ИНФОРМАЦИИ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2 715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2 715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15865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Периодическая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печать и издательства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2 715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2 715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31457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МЕЖБЮДЖЕТНЫЕ ТРАНСФЕРТЫ ОБЩЕГО ХАРАКТЕРА БЮДЖЕТАМ БЮДЖЕТНОЙ СИСТЕМЫ РОССИЙСКОЙ ФЕДЕРАЦИИ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3 464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3 464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Дотации 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выравнивание бюджетной обеспеченности субъектов Российской Федерации и муниципальных образований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1 893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1 893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межбюджетные трансферты общего характера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1 571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1 571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  <a:tr h="158651">
                <a:tc gridSpan="3"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 dirty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РАСХОДОВ: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1 226 242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1 179 385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smtClean="0"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96,18</a:t>
                      </a:r>
                      <a:endParaRPr lang="ru-RU" sz="1100" b="1" i="0" u="none" strike="noStrike" dirty="0"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0" marR="2400" marT="2400" marB="0" anchor="ctr">
                    <a:noFill/>
                  </a:tcPr>
                </a:tc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65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057408" y="750773"/>
            <a:ext cx="272542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05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38000">
              <a:schemeClr val="accent4">
                <a:lumMod val="20000"/>
                <a:lumOff val="80000"/>
              </a:schemeClr>
            </a:gs>
            <a:gs pos="100000">
              <a:schemeClr val="accent5">
                <a:lumMod val="20000"/>
                <a:lumOff val="80000"/>
              </a:schemeClr>
            </a:gs>
            <a:gs pos="76000">
              <a:schemeClr val="accent2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Box 6"/>
          <p:cNvSpPr txBox="1">
            <a:spLocks noChangeArrowheads="1"/>
          </p:cNvSpPr>
          <p:nvPr/>
        </p:nvSpPr>
        <p:spPr bwMode="auto">
          <a:xfrm>
            <a:off x="1004888" y="1241425"/>
            <a:ext cx="101695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Aharoni" pitchFamily="2" charset="-79"/>
              </a:rPr>
              <a:t>Финансовое управление 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Aharoni" pitchFamily="2" charset="-79"/>
              </a:rPr>
              <a:t>Администрации Псковского района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Aharoni" pitchFamily="2" charset="-79"/>
            </a:endParaRPr>
          </a:p>
        </p:txBody>
      </p:sp>
      <p:sp>
        <p:nvSpPr>
          <p:cNvPr id="30725" name="Прямоугольник 7"/>
          <p:cNvSpPr>
            <a:spLocks noChangeArrowheads="1"/>
          </p:cNvSpPr>
          <p:nvPr/>
        </p:nvSpPr>
        <p:spPr bwMode="auto">
          <a:xfrm>
            <a:off x="742204" y="1981892"/>
            <a:ext cx="110871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Адрес местонахождения: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Псковская область, город Псков, улица О. Кошевого, дом 4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Начальник Управления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–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Малькова Юлия Геннадьевна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Контактные телефоны: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8(8112) 29-31-15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lvl="0" defTabSz="457200"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e-mail: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 </a:t>
            </a:r>
            <a:r>
              <a:rPr lang="en-US" dirty="0" smtClean="0">
                <a:solidFill>
                  <a:prstClr val="black"/>
                </a:solidFill>
                <a:latin typeface="Calibri"/>
              </a:rPr>
              <a:t>pskov-rn@finupr.pskov.ru</a:t>
            </a:r>
            <a:endParaRPr lang="ru-RU" dirty="0">
              <a:solidFill>
                <a:prstClr val="black"/>
              </a:solidFill>
              <a:latin typeface="Calibri"/>
            </a:endParaRPr>
          </a:p>
          <a:p>
            <a:pPr lvl="0" defTabSz="457200"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Режим работы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пн.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–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пт.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09:00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18:00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                    </a:t>
            </a:r>
            <a:r>
              <a:rPr kumimoji="0" lang="ru-RU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перерыв 13:00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14:00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/>
            </a:r>
            <a:b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CD1C7248-3646-4B85-915B-9BFAE57C695F}"/>
              </a:ext>
            </a:extLst>
          </p:cNvPr>
          <p:cNvSpPr/>
          <p:nvPr/>
        </p:nvSpPr>
        <p:spPr>
          <a:xfrm>
            <a:off x="2540441" y="458977"/>
            <a:ext cx="7098418" cy="4801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Контактная информация для граждан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818EBFE-308D-46D0-80A1-17B999148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872" y="33094"/>
            <a:ext cx="11592303" cy="598832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6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Объем и структура налоговых и неналоговых доходов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="" xmlns:a16="http://schemas.microsoft.com/office/drawing/2014/main" id="{6CEE4C4E-1221-4F49-9E5D-F723387242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432782"/>
              </p:ext>
            </p:extLst>
          </p:nvPr>
        </p:nvGraphicFramePr>
        <p:xfrm>
          <a:off x="205697" y="1302419"/>
          <a:ext cx="5256556" cy="5121924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3808578">
                  <a:extLst>
                    <a:ext uri="{9D8B030D-6E8A-4147-A177-3AD203B41FA5}">
                      <a16:colId xmlns="" xmlns:a16="http://schemas.microsoft.com/office/drawing/2014/main" val="1356449266"/>
                    </a:ext>
                  </a:extLst>
                </a:gridCol>
                <a:gridCol w="1447978">
                  <a:extLst>
                    <a:ext uri="{9D8B030D-6E8A-4147-A177-3AD203B41FA5}">
                      <a16:colId xmlns="" xmlns:a16="http://schemas.microsoft.com/office/drawing/2014/main" val="2662348567"/>
                    </a:ext>
                  </a:extLst>
                </a:gridCol>
              </a:tblGrid>
              <a:tr h="656492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доходов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Исполнено по состоянию на </a:t>
                      </a:r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01.01.2025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90890875"/>
                  </a:ext>
                </a:extLst>
              </a:tr>
              <a:tr h="24227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Налоги на прибыль, доходы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442 174</a:t>
                      </a: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="" xmlns:a16="http://schemas.microsoft.com/office/drawing/2014/main" val="3734313003"/>
                  </a:ext>
                </a:extLst>
              </a:tr>
              <a:tr h="38295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Налоги 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 товары (работы, услуги), реализуемые на территории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Российской Федерации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21 640</a:t>
                      </a: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="" xmlns:a16="http://schemas.microsoft.com/office/drawing/2014/main" val="2865583453"/>
                  </a:ext>
                </a:extLst>
              </a:tr>
              <a:tr h="17975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НАЛОГИ НА СОВОКУПНЫЙ ДОХОД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61 545</a:t>
                      </a: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="" xmlns:a16="http://schemas.microsoft.com/office/drawing/2014/main" val="339272936"/>
                  </a:ext>
                </a:extLst>
              </a:tr>
              <a:tr h="207391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НАЛОГИ НА ИМУЩЕСТВО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344</a:t>
                      </a: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="" xmlns:a16="http://schemas.microsoft.com/office/drawing/2014/main" val="704456791"/>
                  </a:ext>
                </a:extLst>
              </a:tr>
              <a:tr h="207391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ГОСУДАРСТВЕННАЯ ПОШЛИНА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664</a:t>
                      </a: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</a:tr>
              <a:tr h="53099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18 489</a:t>
                      </a: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="" xmlns:a16="http://schemas.microsoft.com/office/drawing/2014/main" val="1702278608"/>
                  </a:ext>
                </a:extLst>
              </a:tr>
              <a:tr h="20382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ПЛАТЕЖИ ПРИ ПОЛЬЗОВАНИИ ПРИРОДНЫМИ РЕСУРСАМИ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688</a:t>
                      </a: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</a:tr>
              <a:tr h="20382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ДОХОДЫ ОТ ОКАЗАНИЯ ПЛАТНЫХ УСЛУГ И КОМПЕНСАЦИИ ЗАТРАТ ГОСУДАРСТВА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1 094</a:t>
                      </a: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</a:tr>
              <a:tr h="39076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ДОХОДЫ ОТ ПРОДАЖИ МАТЕРИАЛЬНЫХ И НЕМАТЕРИАЛЬНЫХ АКТИВОВ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21 862</a:t>
                      </a: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</a:tr>
              <a:tr h="212226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ШТРАФЫ, САНКЦИИ,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ВОЗМЕЩЕНИЕ УЩЕРБА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5 380</a:t>
                      </a: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</a:tr>
              <a:tr h="212226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ПРОЧИЕ НЕНАЛОГОВЫЕ ДОХОДЫ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544</a:t>
                      </a: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</a:tr>
              <a:tr h="50990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Безвозмездные поступления от других бюджетов бюджетной системы Российской Федерации, кроме бюджетов государственных внебюджетных фондов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624 542</a:t>
                      </a: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</a:tr>
              <a:tr h="50990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Возврат остатков субсидий, субвенций и иных межбюджетных трансфертов, имеющих целевое назначение, прошлых лет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- 1 220</a:t>
                      </a: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</a:tr>
            </a:tbl>
          </a:graphicData>
        </a:graphic>
      </p:graphicFrame>
      <p:sp>
        <p:nvSpPr>
          <p:cNvPr id="8" name="Номер слайда 7">
            <a:extLst>
              <a:ext uri="{FF2B5EF4-FFF2-40B4-BE49-F238E27FC236}">
                <a16:creationId xmlns="" xmlns:a16="http://schemas.microsoft.com/office/drawing/2014/main" id="{E35FA3A3-9787-4C9B-B7B2-6F58EF013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017107" y="6342510"/>
            <a:ext cx="2743200" cy="365125"/>
          </a:xfrm>
        </p:spPr>
        <p:txBody>
          <a:bodyPr/>
          <a:lstStyle/>
          <a:p>
            <a:fld id="{F203300F-B5E5-4D9E-9381-383162CC59FB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7" name="Прямоугольник 7">
            <a:extLst>
              <a:ext uri="{FF2B5EF4-FFF2-40B4-BE49-F238E27FC236}">
                <a16:creationId xmlns="" xmlns:a16="http://schemas.microsoft.com/office/drawing/2014/main" id="{685848EC-999A-41F5-8D07-75E1D743ED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872" y="1069453"/>
            <a:ext cx="5110885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ru-RU" sz="900" dirty="0">
                <a:cs typeface="Times New Roman" pitchFamily="18" charset="0"/>
              </a:rPr>
              <a:t>Данные в таблице представлены в тыс. рублей</a:t>
            </a:r>
            <a:endParaRPr lang="ru-RU" sz="900" dirty="0">
              <a:latin typeface="Calibri" pitchFamily="34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728899193"/>
              </p:ext>
            </p:extLst>
          </p:nvPr>
        </p:nvGraphicFramePr>
        <p:xfrm>
          <a:off x="5459756" y="1069454"/>
          <a:ext cx="6732243" cy="53572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483452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20770" y="102110"/>
            <a:ext cx="11973463" cy="93306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sz="215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Безвозмездные поступления от других бюджетов бюджетной системы РФ, кроме бюджетов государственных внебюджетных фондов</a:t>
            </a:r>
            <a:endParaRPr lang="ru-RU" sz="2150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73A1417-5374-4E75-936D-BA55E8DE24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385" y="1594338"/>
            <a:ext cx="5896358" cy="482678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700" u="sng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Безвозмездные </a:t>
            </a:r>
            <a:r>
              <a:rPr lang="ru-RU" sz="1700" u="sng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поступления от других бюджетов бюджетной системы  Российской </a:t>
            </a:r>
            <a:r>
              <a:rPr lang="ru-RU" sz="1700" u="sng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Федерации, кроме бюджетов государственных внебюджетных фондов,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получены в сумме 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624 542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тыс. 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рублей (98 % от плана), </a:t>
            </a:r>
            <a:r>
              <a:rPr lang="ru-RU" sz="17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том числе: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дотации </a:t>
            </a:r>
            <a:r>
              <a:rPr lang="ru-RU" sz="17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30 167 </a:t>
            </a:r>
            <a:r>
              <a:rPr lang="ru-RU" sz="17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тыс. рублей 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(4,7 % от общего плана безвозмездных поступлений);</a:t>
            </a:r>
            <a:endParaRPr lang="ru-RU" sz="17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17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субсидии – 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182 587 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</a:t>
            </a:r>
            <a:r>
              <a:rPr lang="ru-RU" sz="17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рублей  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(28,7 % </a:t>
            </a:r>
            <a:r>
              <a:rPr lang="ru-RU" sz="17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общего плана безвозмездных поступлений);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субвенции – 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343 868 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</a:t>
            </a:r>
            <a:r>
              <a:rPr lang="ru-RU" sz="17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рублей 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(54,0 % </a:t>
            </a:r>
            <a:r>
              <a:rPr lang="ru-RU" sz="17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общего плана безвозмездных поступлений);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межбюджетные </a:t>
            </a:r>
            <a:r>
              <a:rPr lang="ru-RU" sz="17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трансферты – 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67 920 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</a:t>
            </a:r>
            <a:r>
              <a:rPr lang="ru-RU" sz="17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рублей 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(10,7 % </a:t>
            </a:r>
            <a:r>
              <a:rPr lang="ru-RU" sz="17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общего плана безвозмездных поступлений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возврат остатков субсидий, субвенций и иных межбюджетных трансфертов, имеющих целевое назначение, прошлых лет – </a:t>
            </a:r>
            <a:r>
              <a:rPr lang="ru-RU" sz="17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 </a:t>
            </a:r>
            <a:r>
              <a:rPr lang="ru-RU" sz="17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220</a:t>
            </a:r>
            <a:r>
              <a:rPr lang="ru-RU" sz="17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тыс. 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рублей</a:t>
            </a:r>
            <a:endParaRPr lang="ru-RU" sz="17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AB7FBE93-DC6A-4773-B3FE-620B6DDCA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F203300F-B5E5-4D9E-9381-383162CC59FB}" type="slidenum">
              <a:rPr lang="ru-RU" smtClean="0"/>
              <a:pPr/>
              <a:t>8</a:t>
            </a:fld>
            <a:endParaRPr lang="ru-RU" dirty="0"/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="" xmlns:a16="http://schemas.microsoft.com/office/drawing/2014/main" id="{D70F9568-EBFF-4798-B101-A4CE56BAF5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1624788"/>
              </p:ext>
            </p:extLst>
          </p:nvPr>
        </p:nvGraphicFramePr>
        <p:xfrm>
          <a:off x="6003985" y="1031948"/>
          <a:ext cx="6082010" cy="5659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828688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792" y="244991"/>
            <a:ext cx="11740551" cy="514134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>
              <a:buNone/>
            </a:pPr>
            <a:r>
              <a:rPr lang="ru-RU" sz="26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межбюджетных </a:t>
            </a:r>
            <a:r>
              <a:rPr lang="ru-RU" sz="2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трансфертах</a:t>
            </a:r>
            <a:endParaRPr lang="ru-RU" sz="2600" dirty="0"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7706561"/>
              </p:ext>
            </p:extLst>
          </p:nvPr>
        </p:nvGraphicFramePr>
        <p:xfrm>
          <a:off x="321675" y="1275141"/>
          <a:ext cx="11551138" cy="23134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92123"/>
                <a:gridCol w="1211385"/>
                <a:gridCol w="984738"/>
                <a:gridCol w="1062892"/>
              </a:tblGrid>
              <a:tr h="5446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план</a:t>
                      </a:r>
                    </a:p>
                  </a:txBody>
                  <a:tcPr marL="9525" marR="9525" marT="9525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</a:p>
                  </a:txBody>
                  <a:tcPr marL="9525" marR="9525" marT="9525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27645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Дотации бюджетам бюджетной системы Российской Федерации, в том числе на :</a:t>
                      </a:r>
                      <a:endParaRPr lang="ru-RU" sz="14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30 167</a:t>
                      </a:r>
                      <a:endParaRPr lang="ru-RU" sz="14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30 167</a:t>
                      </a:r>
                      <a:endParaRPr lang="ru-RU" sz="14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9525" marR="9525" marT="9525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394496">
                <a:tc>
                  <a:txBody>
                    <a:bodyPr/>
                    <a:lstStyle/>
                    <a:p>
                      <a:pPr marL="285750" indent="-2857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компенсацию превышения расходов на оплату коммунальных услуг муниципальными образовательными организациями над базовыми бюджетными расходами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4 436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4 436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235232">
                <a:tc>
                  <a:txBody>
                    <a:bodyPr/>
                    <a:lstStyle/>
                    <a:p>
                      <a:pPr marL="285750" indent="-2857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реализацию мер по антитеррористической защищенности муниципальных образовательных учреждений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215661">
                <a:tc>
                  <a:txBody>
                    <a:bodyPr/>
                    <a:lstStyle/>
                    <a:p>
                      <a:pPr marL="285750" indent="-2857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оплаты труда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22 193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22 193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215660">
                <a:tc>
                  <a:txBody>
                    <a:bodyPr/>
                    <a:lstStyle/>
                    <a:p>
                      <a:pPr marL="285750" indent="-2857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осуществление единовременных денежных выплат к 9 мая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325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325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207034">
                <a:tc>
                  <a:txBody>
                    <a:bodyPr/>
                    <a:lstStyle/>
                    <a:p>
                      <a:pPr marL="285750" indent="-2857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вывоз несанкционированных свалок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3 000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3 000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224287">
                <a:tc>
                  <a:txBody>
                    <a:bodyPr/>
                    <a:lstStyle/>
                    <a:p>
                      <a:pPr marL="285750" indent="-285750" algn="just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премирование работников комиссий по делам несовершеннолетних и защите их прав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3300F-B5E5-4D9E-9381-383162CC59FB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9147388" y="1044309"/>
            <a:ext cx="272542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900" dirty="0" smtClean="0"/>
              <a:t>Данные в таблице представлены в тыс. рублей</a:t>
            </a:r>
            <a:endParaRPr lang="ru-RU" sz="900" dirty="0"/>
          </a:p>
        </p:txBody>
      </p:sp>
    </p:spTree>
    <p:extLst>
      <p:ext uri="{BB962C8B-B14F-4D97-AF65-F5344CB8AC3E}">
        <p14:creationId xmlns:p14="http://schemas.microsoft.com/office/powerpoint/2010/main" val="56044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Сектор</Template>
  <TotalTime>12116</TotalTime>
  <Words>14522</Words>
  <Application>Microsoft Office PowerPoint</Application>
  <PresentationFormat>Произвольный</PresentationFormat>
  <Paragraphs>2986</Paragraphs>
  <Slides>66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66</vt:i4>
      </vt:variant>
    </vt:vector>
  </HeadingPairs>
  <TitlesOfParts>
    <vt:vector size="69" baseType="lpstr">
      <vt:lpstr>HDOfficeLightV0</vt:lpstr>
      <vt:lpstr>1_HDOfficeLightV0</vt:lpstr>
      <vt:lpstr>Трек</vt:lpstr>
      <vt:lpstr>БЮДЖЕТ ДЛЯ ГРАЖДАН</vt:lpstr>
      <vt:lpstr>ПСКОВСКИЙ РАЙОН</vt:lpstr>
      <vt:lpstr>Презентация PowerPoint</vt:lpstr>
      <vt:lpstr>Презентация PowerPoint</vt:lpstr>
      <vt:lpstr>Основные параметры исполнения бюджета муниципального образования "Псковский район"</vt:lpstr>
      <vt:lpstr>Анализ исполнения доходной части бюджета МУНИЦИПАЛЬНОГО ОБРАЗОВАНИЯ "Псковский район"</vt:lpstr>
      <vt:lpstr>Объем и структура налоговых и неналоговых доходов</vt:lpstr>
      <vt:lpstr>Безвозмездные поступления от других бюджетов бюджетной системы РФ, кроме бюджетов государственных внебюджетных фондов</vt:lpstr>
      <vt:lpstr>Информация о межбюджетных трансфертах</vt:lpstr>
      <vt:lpstr>Информация о межбюджетных трансфертах</vt:lpstr>
      <vt:lpstr>Информация о межбюджетных трансфертах</vt:lpstr>
      <vt:lpstr>Презентация PowerPoint</vt:lpstr>
      <vt:lpstr>Информация о межбюджетных трансфертах</vt:lpstr>
      <vt:lpstr>Презентация PowerPoint</vt:lpstr>
      <vt:lpstr>ИНФОРМАЦИЯ О МЕЖБЮДЖЕТНЫХ ТРАНСФЕРТАХ </vt:lpstr>
      <vt:lpstr>Расходная часть бюджета Муниципального образования "Псковский район"</vt:lpstr>
      <vt:lpstr>Исполнение муниципальных программ МУНИЦИПАЛЬНОГО ОБРАЗОВАНИЯ "Псковский район"</vt:lpstr>
      <vt:lpstr>ДИНАМИКА ИСПОЛНЕНИЯ МУНИЦИПАЛЬНЫХ ПРОГРАММ МУНИЦИПАЛЬНОГО ОБРАЗОВАНИЯ "ПСКОВСКИЙ РАЙОН"</vt:lpstr>
      <vt:lpstr>Реализация национальных проектов в рамках муниципальных программ</vt:lpstr>
      <vt:lpstr>Реализация муниципальной программы Псковского района "Развитие образования, молодежной политики, физической культуры и спорта в Псковском районе"</vt:lpstr>
      <vt:lpstr>Реализация муниципальной программы Псковского района "Развитие образования, молодежной политики и физической культуры и спорта в Псковском районе"</vt:lpstr>
      <vt:lpstr>Реализация муниципальной программы Псковского района "Развитие образования, молодежной политики и физической культуры и спорта в Псковском районе"</vt:lpstr>
      <vt:lpstr>Реализация муниципальной программы Псковского района "Развитие образования, молодежной политики и физической культуры и спорта в Псковском районе"</vt:lpstr>
      <vt:lpstr>Реализация муниципальной программы Псковского района "Развитие образования, молодежной политики и физической культуры и спорта в Псковском районе"</vt:lpstr>
      <vt:lpstr>ДИНАМИКА ИСПОЛНЕНИЯ МУНИЦИПАЛЬНОЙ ПРОГРАММЫ ПСКОВСКОГО РАЙОНА "РАЗВИТИЕ ОБРАЗОВАНИЯ, МОЛОДЕЖНОЙ ПОЛИТИКИ И ФИЗИЧЕСКОЙ КУЛЬТУРЫ И СПОРТА В ПСКОВСКОМ РАЙОНЕ"</vt:lpstr>
      <vt:lpstr>Результаты реализации муниципальной программы Псковского района "Развитие культуры в Псковском районе"</vt:lpstr>
      <vt:lpstr>ДИНАМИКА ИСПОЛНЕНИЯ МУНИЦИПАЛЬНОЙ ПРОГРАММЫ ПСКОВСКОГО РАЙОНА "РАЗВИТИЕ КУЛЬТУРЫ В ПСКОВСКОМ РАЙОНЕ"</vt:lpstr>
      <vt:lpstr>Результаты реализации муниципальной программы "Содействие экономическому развитию и инвестиционной привлекательности Псковского района"</vt:lpstr>
      <vt:lpstr>ДИНАМИКА ИСПОЛНЕНИЯ МУНИЦИПАЛЬНОЙ ПРОГРАММЫ "СОДЕЙСТВИЕ ЭКОНОМИЧЕСКОМУ РАЗВИТИЮ И ИНВЕСТИЦИОННОЙ ПРИВЛЕКАТЕЛЬНОСТИ ПСКОВСКОГО РАЙОНА" </vt:lpstr>
      <vt:lpstr>Результаты реализации муниципальной программы Псковского района "Обеспечение безопасности граждан на территории Псковского района"</vt:lpstr>
      <vt:lpstr>ДИНАМИКА ИСПОЛНЕНИЯ МУНИЦИПАЛЬНОЙ ПРОГРАММЫ ПСКОВСКОГО РАЙОНА "ОБЕСПЕЧЕНИЕ БЕЗОПАСНОСТИ ГРАЖДАН НА ТЕРРИТОРИИ ПСКОВСКОГО РАЙОНА"</vt:lpstr>
      <vt:lpstr>Результаты реализации муниципальной программы Псковского района "Комплексное развитие систем коммунальной инфраструктуры и благоустройства Псковского района"</vt:lpstr>
      <vt:lpstr>Результаты реализации муниципальной программы Псковского района "Комплексное развитие систем коммунальной инфраструктуры и благоустройства Псковского района"</vt:lpstr>
      <vt:lpstr>Результаты реализации муниципальной программы Псковского района "Комплексное развитие систем коммунальной инфраструктуры и благоустройства Псковского района"</vt:lpstr>
      <vt:lpstr>Результаты реализации муниципальной программы Псковского района "Комплексное развитие систем коммунальной инфраструктуры и благоустройства Псковского района"</vt:lpstr>
      <vt:lpstr>ДИНАМИКА ИСПОЛНЕНИЯ МУНИЦИПАЛЬНОЙ ПРОГРАММЫ ПСКОВСКОГО РАЙОНА "КОМПЛЕКСНОЕ РАЗВИТИЕ СИСТЕМ КОММУНАЛЬНОЙ ИНФРАСТРУКТУРЫ И БЛАГОУСТРОЙСТВА ПСКОВСКОГО РАЙОНА"</vt:lpstr>
      <vt:lpstr>Результаты реализации муниципальной программы Псковского района "Развитие транспортного обслуживания населения на территории Псковского района"</vt:lpstr>
      <vt:lpstr>ДИНАМИКА ИСПОЛНЕНИЯ МУНИЦИПАЛЬНОЙ ПРОГРАММЫ ПСКОВСКОГО РАЙОНА "РАЗВИТИЕ ТРАНСПОРТНОГО ОБСЛУЖИВАНИЯ НАСЕЛЕНИЯ НА ТЕРРИТОРИИ ПСКОВСКОГО РАЙОНА"</vt:lpstr>
      <vt:lpstr>Результаты реализации муниципальной программы Псковского района "Управление и обеспечение деятельности администрации муниципального образования, создание условий для эффективного управления муниципальными финансами и муниципальным долгом Псковского района"</vt:lpstr>
      <vt:lpstr>Результаты реализации муниципальной программы Псковского района "Управление и обеспечение деятельности администрации муниципального образования, создание условий для эффективного управления муниципальными финансами и муниципальным долгом Псковского района"</vt:lpstr>
      <vt:lpstr>ДИНАМИКА ИСПОЛНЕНИЯ МУНИЦИПАЛЬНОЙ ПРОГРАММЫ ПСКОВСКОГО РАЙОНА "УПРАВЛЕНИЕ И ОБЕСПЕЧЕНИЕ ДЕЯТЕЛЬНОСТИ АДМИНИСТРАЦИИ МУНИЦИПАЛЬНОГО ОБРАЗОВАНИЯ, СОЗДАНИЕ УСЛОВИЙ ДЛЯ ЭФФЕКТИВНОГО УПРАВЛЕНИЯ МУНИЦИПАЛЬНЫМИ ФИНАНСАМИ И МУНИЦИПАЛЬНЫМ ДОЛГОМ ПСКОВСКОГО РАЙОНА"</vt:lpstr>
      <vt:lpstr>Результаты реализации муниципальной программы Псковского района "Противодействие экстремизму и профилактика терроризма на территории муниципального образования "Псковский район"</vt:lpstr>
      <vt:lpstr>Результаты реализации муниципальной программы "Формирование современной городской среды на территории Псковского района"</vt:lpstr>
      <vt:lpstr>Непрограммные расходы МО "Псковский район"</vt:lpstr>
      <vt:lpstr>ДИНАМИКА ИСПОЛНЕНИЯ НЕПРОГРАММНЫХ РАСХОДОВ</vt:lpstr>
      <vt:lpstr>Презентация PowerPoint</vt:lpstr>
      <vt:lpstr>Информация о расходах бюджета на социальное обеспечение и иные выплаты населению</vt:lpstr>
      <vt:lpstr>ДИНАМИКА ИСПОЛНЕНИЯ РАСХОДОВ НА СОЦИАЛЬНОЕ ОБЕСПЕЧЕНИЕ И ИНЫЕ ВЫПЛАТЫ НАСЕЛЕНИЮ</vt:lpstr>
      <vt:lpstr>Закупка товаров, работ, услуг в целях капитального ремонта государственного (муниципального) имущества</vt:lpstr>
      <vt:lpstr>ДИНАМИКА ИСПОЛНЕНИЯ ЗАКУПКИ ТОВАРОВ, РАБОТ, УСЛУГ В ЦЕЛЯХ КАПИТАЛЬНОГО РЕМОНТА ГОСУДАРСТВЕННОГО (МУНИЦИПАЛЬНОГО) ИМУЩЕСТВА</vt:lpstr>
      <vt:lpstr>Предоставление субсидий бюджетным, автономным учреждениям и иным некоммерческим организациям</vt:lpstr>
      <vt:lpstr>Презентация PowerPoint</vt:lpstr>
      <vt:lpstr>Предоставление субсидий бюджетным, автономным учреждениям и иным некоммерческим организациям </vt:lpstr>
      <vt:lpstr>Предоставление субсидий бюджетным, автономным учреждениям и иным некоммерческим организациям </vt:lpstr>
      <vt:lpstr>ПОЛУЧАТЕЛИ субсидий бюджетным, автономным учреждениям и иным некоммерческим организациям </vt:lpstr>
      <vt:lpstr>ДИНАМИКА ПРЕДОСТАВЛЕНИЯ СУБСИДИЙ БЮДЖЕТНЫМ, АВТОНОМНЫМ УЧРЕЖДЕНИЯМ И ИНЫМ НЕКОММЕРЧЕСКИМ ОРГАНИЗАЦИЯМ</vt:lpstr>
      <vt:lpstr>Капитальные вложения</vt:lpstr>
      <vt:lpstr>ДИНАМИКА РАСХОДОВ НА КАПИТАЛЬНЫЕ ВЛОЖЕНИЯ</vt:lpstr>
      <vt:lpstr>Межбюджетные трансферты</vt:lpstr>
      <vt:lpstr>Межбюджетные трансферты</vt:lpstr>
      <vt:lpstr>Межбюджетные трансферты</vt:lpstr>
      <vt:lpstr>Межбюджетные трансферты</vt:lpstr>
      <vt:lpstr>ДИНАМИКА РАСХОДОВ МЕЖБЮДЖЕТНЫХ ТРАНСФЕРТОВ</vt:lpstr>
      <vt:lpstr>Расходы бюджета МО "Псковский район" по разделам, подразделам классификации расходов бюджетов </vt:lpstr>
      <vt:lpstr>Расходы бюджета МО "Псковский район" по разделам, подразделам классификации расходов бюджетов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бюджета городского округа Долгопрудный за 2018 год</dc:title>
  <dc:creator>KEW3</dc:creator>
  <cp:lastModifiedBy>User109</cp:lastModifiedBy>
  <cp:revision>832</cp:revision>
  <cp:lastPrinted>2024-02-14T12:09:07Z</cp:lastPrinted>
  <dcterms:created xsi:type="dcterms:W3CDTF">2019-05-23T09:02:05Z</dcterms:created>
  <dcterms:modified xsi:type="dcterms:W3CDTF">2025-04-24T11:47:43Z</dcterms:modified>
</cp:coreProperties>
</file>